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24"/>
  </p:notesMasterIdLst>
  <p:handoutMasterIdLst>
    <p:handoutMasterId r:id="rId25"/>
  </p:handoutMasterIdLst>
  <p:sldIdLst>
    <p:sldId id="1291" r:id="rId6"/>
    <p:sldId id="1330" r:id="rId7"/>
    <p:sldId id="1343" r:id="rId8"/>
    <p:sldId id="1301" r:id="rId9"/>
    <p:sldId id="1349" r:id="rId10"/>
    <p:sldId id="1351" r:id="rId11"/>
    <p:sldId id="1350" r:id="rId12"/>
    <p:sldId id="1338" r:id="rId13"/>
    <p:sldId id="1346" r:id="rId14"/>
    <p:sldId id="1332" r:id="rId15"/>
    <p:sldId id="1295" r:id="rId16"/>
    <p:sldId id="1347" r:id="rId17"/>
    <p:sldId id="1313" r:id="rId18"/>
    <p:sldId id="1309" r:id="rId19"/>
    <p:sldId id="1333" r:id="rId20"/>
    <p:sldId id="1289" r:id="rId21"/>
    <p:sldId id="1290" r:id="rId22"/>
    <p:sldId id="1184" r:id="rId23"/>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91"/>
            <p14:sldId id="1330"/>
            <p14:sldId id="1343"/>
            <p14:sldId id="1301"/>
            <p14:sldId id="1349"/>
            <p14:sldId id="1351"/>
            <p14:sldId id="1350"/>
            <p14:sldId id="1338"/>
            <p14:sldId id="1346"/>
            <p14:sldId id="1332"/>
            <p14:sldId id="1295"/>
            <p14:sldId id="1347"/>
            <p14:sldId id="1313"/>
            <p14:sldId id="1309"/>
            <p14:sldId id="1333"/>
            <p14:sldId id="1289"/>
            <p14:sldId id="1290"/>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F2F2F2"/>
    <a:srgbClr val="505050"/>
    <a:srgbClr val="969696"/>
    <a:srgbClr val="0072C6"/>
    <a:srgbClr val="0088EE"/>
    <a:srgbClr val="2D82FF"/>
    <a:srgbClr val="FFFF99"/>
    <a:srgbClr val="0042AC"/>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88168" autoAdjust="0"/>
  </p:normalViewPr>
  <p:slideViewPr>
    <p:cSldViewPr snapToGrid="0">
      <p:cViewPr varScale="1">
        <p:scale>
          <a:sx n="82" d="100"/>
          <a:sy n="82" d="100"/>
        </p:scale>
        <p:origin x="942" y="96"/>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6/9/2015</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6/9/2015</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63772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6/9/2015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18</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3291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0949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73353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48729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6/9/2015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0858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3150" y="881063"/>
            <a:ext cx="3063875" cy="1724025"/>
          </a:xfrm>
        </p:spPr>
      </p:sp>
      <p:sp>
        <p:nvSpPr>
          <p:cNvPr id="3" name="Notes Placeholder 2"/>
          <p:cNvSpPr>
            <a:spLocks noGrp="1"/>
          </p:cNvSpPr>
          <p:nvPr>
            <p:ph type="body" idx="1"/>
          </p:nvPr>
        </p:nvSpPr>
        <p:spPr/>
        <p:txBody>
          <a:bodyPr>
            <a:normAutofit/>
          </a:bodyPr>
          <a:lstStyle/>
          <a:p>
            <a:pPr marL="57148" indent="-57148">
              <a:spcAft>
                <a:spcPts val="600"/>
              </a:spcAft>
            </a:pPr>
            <a:r>
              <a:rPr lang="en-US" sz="800" b="1" dirty="0" smtClean="0"/>
              <a:t>Priority on planned topics</a:t>
            </a:r>
          </a:p>
          <a:p>
            <a:pPr marL="57148" indent="-57148">
              <a:spcAft>
                <a:spcPts val="600"/>
              </a:spcAft>
            </a:pPr>
            <a:endParaRPr lang="fi-FI" sz="800" b="1" dirty="0" smtClean="0"/>
          </a:p>
          <a:p>
            <a:pPr marL="171450" indent="-171450">
              <a:spcAft>
                <a:spcPts val="600"/>
              </a:spcAft>
              <a:buFontTx/>
              <a:buChar char="-"/>
            </a:pPr>
            <a:r>
              <a:rPr lang="fi-FI" sz="800" b="0" baseline="0" dirty="0" smtClean="0"/>
              <a:t>More </a:t>
            </a:r>
            <a:r>
              <a:rPr lang="fi-FI" sz="800" b="0" baseline="0" dirty="0" err="1" smtClean="0"/>
              <a:t>code</a:t>
            </a:r>
            <a:r>
              <a:rPr lang="fi-FI" sz="800" b="0" baseline="0" dirty="0" smtClean="0"/>
              <a:t> </a:t>
            </a:r>
            <a:r>
              <a:rPr lang="fi-FI" sz="800" b="0" baseline="0" dirty="0" err="1" smtClean="0"/>
              <a:t>samples</a:t>
            </a:r>
            <a:endParaRPr lang="fi-FI" sz="800" b="0" baseline="0" dirty="0" smtClean="0"/>
          </a:p>
          <a:p>
            <a:pPr marL="171450" indent="-171450">
              <a:spcAft>
                <a:spcPts val="600"/>
              </a:spcAft>
              <a:buFontTx/>
              <a:buChar char="-"/>
            </a:pPr>
            <a:r>
              <a:rPr lang="fi-FI" sz="800" b="0" baseline="0" dirty="0" err="1" smtClean="0"/>
              <a:t>Add</a:t>
            </a:r>
            <a:r>
              <a:rPr lang="fi-FI" sz="800" b="0" baseline="0" dirty="0" smtClean="0"/>
              <a:t> </a:t>
            </a:r>
            <a:r>
              <a:rPr lang="fi-FI" sz="800" b="0" baseline="0" dirty="0" err="1" smtClean="0"/>
              <a:t>core</a:t>
            </a:r>
            <a:r>
              <a:rPr lang="fi-FI" sz="800" b="0" baseline="0" dirty="0" smtClean="0"/>
              <a:t> </a:t>
            </a:r>
            <a:r>
              <a:rPr lang="fi-FI" sz="800" b="0" baseline="0" dirty="0" err="1" smtClean="0"/>
              <a:t>component</a:t>
            </a:r>
            <a:r>
              <a:rPr lang="fi-FI" sz="800" b="0" baseline="0" dirty="0" smtClean="0"/>
              <a:t> </a:t>
            </a:r>
            <a:r>
              <a:rPr lang="fi-FI" sz="800" b="0" baseline="0" dirty="0" err="1" smtClean="0"/>
              <a:t>capabilities</a:t>
            </a:r>
            <a:endParaRPr lang="fi-FI" sz="800" b="0" baseline="0" dirty="0" smtClean="0"/>
          </a:p>
          <a:p>
            <a:pPr marL="171450" indent="-171450">
              <a:spcAft>
                <a:spcPts val="600"/>
              </a:spcAft>
              <a:buFontTx/>
              <a:buChar char="-"/>
            </a:pPr>
            <a:r>
              <a:rPr lang="fi-FI" sz="800" b="0" baseline="0" dirty="0" err="1" smtClean="0"/>
              <a:t>Reusable</a:t>
            </a:r>
            <a:r>
              <a:rPr lang="fi-FI" sz="800" b="0" baseline="0" dirty="0" smtClean="0"/>
              <a:t> </a:t>
            </a:r>
            <a:r>
              <a:rPr lang="fi-FI" sz="800" b="0" baseline="0" dirty="0" err="1" smtClean="0"/>
              <a:t>presentation</a:t>
            </a:r>
            <a:r>
              <a:rPr lang="fi-FI" sz="800" b="0" baseline="0" dirty="0" smtClean="0"/>
              <a:t> </a:t>
            </a:r>
            <a:r>
              <a:rPr lang="fi-FI" sz="800" b="0" baseline="0" dirty="0" err="1" smtClean="0"/>
              <a:t>material</a:t>
            </a:r>
            <a:endParaRPr lang="fi-FI" sz="800" b="0" baseline="0" dirty="0" smtClean="0"/>
          </a:p>
          <a:p>
            <a:pPr marL="171450" indent="-171450">
              <a:spcAft>
                <a:spcPts val="600"/>
              </a:spcAft>
              <a:buFontTx/>
              <a:buChar char="-"/>
            </a:pPr>
            <a:r>
              <a:rPr lang="fi-FI" sz="800" b="0" baseline="0" dirty="0" err="1" smtClean="0"/>
              <a:t>Documentation</a:t>
            </a:r>
            <a:r>
              <a:rPr lang="fi-FI" sz="800" b="0" baseline="0" dirty="0" smtClean="0"/>
              <a:t> on </a:t>
            </a:r>
            <a:r>
              <a:rPr lang="fi-FI" sz="800" b="0" baseline="0" dirty="0" err="1" smtClean="0"/>
              <a:t>patterns</a:t>
            </a:r>
            <a:r>
              <a:rPr lang="fi-FI" sz="800" b="0" baseline="0" dirty="0" smtClean="0"/>
              <a:t> and </a:t>
            </a:r>
            <a:r>
              <a:rPr lang="fi-FI" sz="800" b="0" baseline="0" dirty="0" err="1" smtClean="0"/>
              <a:t>practices</a:t>
            </a:r>
            <a:r>
              <a:rPr lang="fi-FI" sz="800" b="0" baseline="0" dirty="0" smtClean="0"/>
              <a:t> for </a:t>
            </a:r>
            <a:r>
              <a:rPr lang="fi-FI" sz="800" b="0" baseline="0" dirty="0" err="1" smtClean="0"/>
              <a:t>app</a:t>
            </a:r>
            <a:r>
              <a:rPr lang="fi-FI" sz="800" b="0" baseline="0" dirty="0" smtClean="0"/>
              <a:t> </a:t>
            </a:r>
            <a:r>
              <a:rPr lang="fi-FI" sz="800" b="0" baseline="0" dirty="0" err="1" smtClean="0"/>
              <a:t>model</a:t>
            </a:r>
            <a:r>
              <a:rPr lang="fi-FI" sz="800" b="0" baseline="0" dirty="0" smtClean="0"/>
              <a:t> (ALM </a:t>
            </a:r>
            <a:r>
              <a:rPr lang="fi-FI" sz="800" b="0" baseline="0" dirty="0" err="1" smtClean="0"/>
              <a:t>ec</a:t>
            </a:r>
            <a:r>
              <a:rPr lang="fi-FI" sz="800" b="0" baseline="0" dirty="0" smtClean="0"/>
              <a:t>.)</a:t>
            </a:r>
          </a:p>
          <a:p>
            <a:pPr marL="171450" indent="-171450">
              <a:spcAft>
                <a:spcPts val="600"/>
              </a:spcAft>
              <a:buFontTx/>
              <a:buChar char="-"/>
            </a:pPr>
            <a:r>
              <a:rPr lang="fi-FI" sz="800" b="0" baseline="0" dirty="0" smtClean="0"/>
              <a:t>More </a:t>
            </a:r>
            <a:r>
              <a:rPr lang="fi-FI" sz="800" b="0" baseline="0" dirty="0" err="1" smtClean="0"/>
              <a:t>complex</a:t>
            </a:r>
            <a:r>
              <a:rPr lang="fi-FI" sz="800" b="0" baseline="0" dirty="0" smtClean="0"/>
              <a:t> </a:t>
            </a:r>
            <a:r>
              <a:rPr lang="fi-FI" sz="800" b="0" baseline="0" dirty="0" err="1" smtClean="0"/>
              <a:t>solutions</a:t>
            </a:r>
            <a:endParaRPr lang="fi-FI" sz="800" b="0" baseline="0" dirty="0" smtClean="0"/>
          </a:p>
          <a:p>
            <a:pPr marL="171450" indent="-171450">
              <a:spcAft>
                <a:spcPts val="600"/>
              </a:spcAft>
              <a:buFontTx/>
              <a:buChar char="-"/>
            </a:pPr>
            <a:r>
              <a:rPr lang="fi-FI" sz="800" b="0" baseline="0" dirty="0" smtClean="0"/>
              <a:t>More Office Client </a:t>
            </a:r>
            <a:r>
              <a:rPr lang="fi-FI" sz="800" b="0" baseline="0" dirty="0" err="1" smtClean="0"/>
              <a:t>apps</a:t>
            </a:r>
            <a:endParaRPr lang="fi-FI" sz="800" b="0" baseline="0" dirty="0" smtClean="0"/>
          </a:p>
          <a:p>
            <a:pPr marL="171450" indent="-171450">
              <a:spcAft>
                <a:spcPts val="600"/>
              </a:spcAft>
              <a:buFontTx/>
              <a:buChar char="-"/>
            </a:pPr>
            <a:r>
              <a:rPr lang="fi-FI" sz="800" b="0" baseline="0" dirty="0" smtClean="0"/>
              <a:t>More JavaScript </a:t>
            </a:r>
            <a:r>
              <a:rPr lang="fi-FI" sz="800" b="0" baseline="0" dirty="0" err="1" smtClean="0"/>
              <a:t>app</a:t>
            </a:r>
            <a:endParaRPr lang="fi-FI" sz="800" b="0" baseline="0" dirty="0" smtClean="0"/>
          </a:p>
          <a:p>
            <a:pPr marL="171450" indent="-171450">
              <a:spcAft>
                <a:spcPts val="600"/>
              </a:spcAft>
              <a:buFontTx/>
              <a:buChar char="-"/>
            </a:pPr>
            <a:endParaRPr lang="en-US" b="0" dirty="0" smtClean="0"/>
          </a:p>
        </p:txBody>
      </p:sp>
      <p:sp>
        <p:nvSpPr>
          <p:cNvPr id="8" name="Date Placeholder 7"/>
          <p:cNvSpPr>
            <a:spLocks noGrp="1"/>
          </p:cNvSpPr>
          <p:nvPr>
            <p:ph type="dt" idx="10"/>
          </p:nvPr>
        </p:nvSpPr>
        <p:spPr/>
        <p:txBody>
          <a:bodyPr/>
          <a:lstStyle/>
          <a:p>
            <a:fld id="{ACCCF19B-6F96-4F0E-B6F8-2974039984F1}" type="datetime1">
              <a:rPr lang="en-US" smtClean="0">
                <a:solidFill>
                  <a:prstClr val="black"/>
                </a:solidFill>
              </a:rPr>
              <a:pPr/>
              <a:t>6/9/2015</a:t>
            </a:fld>
            <a:endParaRPr lang="en-US" dirty="0">
              <a:solidFill>
                <a:prstClr val="black"/>
              </a:solidFill>
            </a:endParaRPr>
          </a:p>
        </p:txBody>
      </p:sp>
      <p:sp>
        <p:nvSpPr>
          <p:cNvPr id="9" name="Slide Number Placeholder 8"/>
          <p:cNvSpPr>
            <a:spLocks noGrp="1"/>
          </p:cNvSpPr>
          <p:nvPr>
            <p:ph type="sldNum" sz="quarter" idx="11"/>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SMSG Readiness</a:t>
            </a:r>
            <a:endParaRPr lang="en-US" dirty="0">
              <a:solidFill>
                <a:prstClr val="black"/>
              </a:solidFill>
            </a:endParaRPr>
          </a:p>
        </p:txBody>
      </p:sp>
      <p:sp>
        <p:nvSpPr>
          <p:cNvPr id="12" name="Footer Placeholder 9"/>
          <p:cNvSpPr>
            <a:spLocks noGrp="1"/>
          </p:cNvSpPr>
          <p:nvPr>
            <p:ph type="ftr" sz="quarter" idx="4"/>
          </p:nvPr>
        </p:nvSpPr>
        <p:spPr>
          <a:xfrm>
            <a:off x="400050" y="8705850"/>
            <a:ext cx="5920740" cy="355964"/>
          </a:xfrm>
        </p:spPr>
        <p:txBody>
          <a:bodyPr/>
          <a:lstStyle/>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
        <p:nvSpPr>
          <p:cNvPr id="10" name="Rectangle 9"/>
          <p:cNvSpPr/>
          <p:nvPr/>
        </p:nvSpPr>
        <p:spPr>
          <a:xfrm>
            <a:off x="0" y="786176"/>
            <a:ext cx="3429000" cy="3093154"/>
          </a:xfrm>
          <a:prstGeom prst="rect">
            <a:avLst/>
          </a:prstGeom>
        </p:spPr>
        <p:txBody>
          <a:bodyPr>
            <a:spAutoFit/>
          </a:bodyPr>
          <a:lstStyle/>
          <a:p>
            <a:r>
              <a:rPr lang="en-US" sz="1400" b="1" dirty="0">
                <a:solidFill>
                  <a:prstClr val="black"/>
                </a:solidFill>
              </a:rPr>
              <a:t>Length: </a:t>
            </a:r>
            <a:r>
              <a:rPr lang="en-US" sz="1400" dirty="0">
                <a:solidFill>
                  <a:prstClr val="black"/>
                </a:solidFill>
              </a:rPr>
              <a:t>30 second for this slide</a:t>
            </a:r>
          </a:p>
          <a:p>
            <a:endParaRPr lang="en-US" sz="1400" b="1" dirty="0" smtClean="0">
              <a:solidFill>
                <a:prstClr val="black"/>
              </a:solidFill>
            </a:endParaRPr>
          </a:p>
          <a:p>
            <a:r>
              <a:rPr lang="en-US" sz="1400" b="1" dirty="0" smtClean="0">
                <a:solidFill>
                  <a:prstClr val="black"/>
                </a:solidFill>
              </a:rPr>
              <a:t>Instructor </a:t>
            </a:r>
            <a:r>
              <a:rPr lang="en-US" sz="1400" b="1" dirty="0">
                <a:solidFill>
                  <a:prstClr val="black"/>
                </a:solidFill>
              </a:rPr>
              <a:t>notes</a:t>
            </a:r>
          </a:p>
          <a:p>
            <a:pPr marL="57148" indent="-57148">
              <a:spcAft>
                <a:spcPts val="600"/>
              </a:spcAft>
            </a:pPr>
            <a:r>
              <a:rPr lang="en-US" sz="1400" dirty="0">
                <a:solidFill>
                  <a:prstClr val="black"/>
                </a:solidFill>
              </a:rPr>
              <a:t>The following slides will walk you though the Lync tools that we will use in this class.</a:t>
            </a:r>
          </a:p>
          <a:p>
            <a:pPr marL="57148" indent="-57148">
              <a:spcAft>
                <a:spcPts val="600"/>
              </a:spcAft>
            </a:pPr>
            <a:r>
              <a:rPr lang="en-US" sz="1400" dirty="0" smtClean="0">
                <a:solidFill>
                  <a:prstClr val="black"/>
                </a:solidFill>
              </a:rPr>
              <a:t>You </a:t>
            </a:r>
            <a:r>
              <a:rPr lang="en-US" sz="1400" dirty="0">
                <a:solidFill>
                  <a:prstClr val="black"/>
                </a:solidFill>
              </a:rPr>
              <a:t>will use all of these tools later in the class</a:t>
            </a:r>
          </a:p>
          <a:p>
            <a:r>
              <a:rPr lang="en-US" sz="1400" dirty="0" smtClean="0">
                <a:solidFill>
                  <a:prstClr val="black"/>
                </a:solidFill>
              </a:rPr>
              <a:t>Stress that your students will be able to run much more engaging meetings if they use these tools in their own Lync Meetings.</a:t>
            </a:r>
          </a:p>
          <a:p>
            <a:endParaRPr lang="en-US" sz="1400" dirty="0">
              <a:solidFill>
                <a:prstClr val="black"/>
              </a:solidFill>
            </a:endParaRPr>
          </a:p>
          <a:p>
            <a:r>
              <a:rPr lang="en-US" sz="1400" b="1" dirty="0">
                <a:solidFill>
                  <a:prstClr val="black"/>
                </a:solidFill>
              </a:rPr>
              <a:t>Course Development Notes:</a:t>
            </a:r>
          </a:p>
          <a:p>
            <a:endParaRPr lang="en-US" sz="1400" dirty="0">
              <a:solidFill>
                <a:prstClr val="black"/>
              </a:solidFill>
            </a:endParaRPr>
          </a:p>
        </p:txBody>
      </p:sp>
    </p:spTree>
    <p:extLst>
      <p:ext uri="{BB962C8B-B14F-4D97-AF65-F5344CB8AC3E}">
        <p14:creationId xmlns:p14="http://schemas.microsoft.com/office/powerpoint/2010/main" val="2804300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202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312246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3" name="TextBox 2"/>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pic>
        <p:nvPicPr>
          <p:cNvPr id="7" name="Picture 6"/>
          <p:cNvPicPr>
            <a:picLocks noChangeAspect="1"/>
          </p:cNvPicPr>
          <p:nvPr userDrawn="1"/>
        </p:nvPicPr>
        <p:blipFill>
          <a:blip r:embed="rId3"/>
          <a:stretch>
            <a:fillRect/>
          </a:stretch>
        </p:blipFill>
        <p:spPr>
          <a:xfrm>
            <a:off x="8856324" y="5339575"/>
            <a:ext cx="3234046" cy="1430509"/>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stretch>
            <a:fillRect/>
          </a:stretch>
        </p:blipFill>
        <p:spPr>
          <a:xfrm>
            <a:off x="9855976" y="5781749"/>
            <a:ext cx="2234394"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55976" y="5781749"/>
            <a:ext cx="2232030" cy="988335"/>
          </a:xfrm>
          <a:prstGeom prst="rect">
            <a:avLst/>
          </a:prstGeom>
        </p:spPr>
      </p:pic>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1"/>
                </a:solidFill>
              </a:rPr>
              <a:t>”</a:t>
            </a:r>
            <a:r>
              <a:rPr lang="fi-FI" sz="1600" i="1" spc="-70" dirty="0" err="1" smtClean="0">
                <a:solidFill>
                  <a:schemeClr val="tx1"/>
                </a:solidFill>
              </a:rPr>
              <a:t>Sharing</a:t>
            </a:r>
            <a:r>
              <a:rPr lang="fi-FI" sz="1600" i="1" spc="-70" baseline="0" dirty="0" smtClean="0">
                <a:solidFill>
                  <a:schemeClr val="tx1"/>
                </a:solidFill>
              </a:rPr>
              <a:t> is </a:t>
            </a:r>
            <a:r>
              <a:rPr lang="fi-FI" sz="1600" i="1" spc="-70" baseline="0" dirty="0" err="1" smtClean="0">
                <a:solidFill>
                  <a:schemeClr val="tx1"/>
                </a:solidFill>
              </a:rPr>
              <a:t>caring</a:t>
            </a:r>
            <a:r>
              <a:rPr lang="fi-FI" sz="1600" i="1" spc="-70" dirty="0" smtClean="0">
                <a:solidFill>
                  <a:schemeClr val="tx1"/>
                </a:solidFill>
              </a:rPr>
              <a:t>”</a:t>
            </a:r>
            <a:endParaRPr lang="en-US" sz="1600" i="1" spc="-70" dirty="0" smtClean="0">
              <a:solidFill>
                <a:schemeClr val="tx1"/>
              </a:solidFill>
            </a:endParaRPr>
          </a:p>
        </p:txBody>
      </p:sp>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2030"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5109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757" t="13637" r="1" b="-1137"/>
          <a:stretch/>
        </p:blipFill>
        <p:spPr bwMode="auto">
          <a:xfrm>
            <a:off x="-1" y="1"/>
            <a:ext cx="12188826"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531484711"/>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2.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 id="2147484279" r:id="rId29"/>
    <p:sldLayoutId id="2147484283" r:id="rId30"/>
    <p:sldLayoutId id="2147484284" r:id="rId31"/>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aka.ms/OfficeDevPnPGuidance" TargetMode="External"/><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hyperlink" Target="http://aka.ms/OfficeDevPnPVideos" TargetMode="External"/><Relationship Id="rId4" Type="http://schemas.openxmlformats.org/officeDocument/2006/relationships/hyperlink" Target="http://aka.ms/OfficeDevPnPMSDN"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twitter.com/erwinvanhunen" TargetMode="External"/><Relationship Id="rId3" Type="http://schemas.openxmlformats.org/officeDocument/2006/relationships/image" Target="../media/image13.jpeg"/><Relationship Id="rId7" Type="http://schemas.openxmlformats.org/officeDocument/2006/relationships/hyperlink" Target="https://twitter.com/chirag64" TargetMode="External"/><Relationship Id="rId12" Type="http://schemas.openxmlformats.org/officeDocument/2006/relationships/hyperlink" Target="https://twitter/paolopia"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hyperlink" Target="https://twitter.com/arnoldboersma" TargetMode="External"/><Relationship Id="rId11" Type="http://schemas.openxmlformats.org/officeDocument/2006/relationships/hyperlink" Target="https://twitter.com/mwiede" TargetMode="External"/><Relationship Id="rId5" Type="http://schemas.openxmlformats.org/officeDocument/2006/relationships/hyperlink" Target="https://twitter.com/@aaclage" TargetMode="External"/><Relationship Id="rId10" Type="http://schemas.openxmlformats.org/officeDocument/2006/relationships/hyperlink" Target="https://twitter.com/levalencia" TargetMode="External"/><Relationship Id="rId4" Type="http://schemas.openxmlformats.org/officeDocument/2006/relationships/hyperlink" Target="https://twitter.com/AkhileshN" TargetMode="External"/><Relationship Id="rId9" Type="http://schemas.openxmlformats.org/officeDocument/2006/relationships/hyperlink" Target="https://twitter.com/ivagunin"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twitter.com/zimmergren" TargetMode="External"/><Relationship Id="rId3" Type="http://schemas.openxmlformats.org/officeDocument/2006/relationships/image" Target="../media/image13.jpeg"/><Relationship Id="rId7" Type="http://schemas.openxmlformats.org/officeDocument/2006/relationships/hyperlink" Target="https://twitter.com/StfBauer"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hyperlink" Target="https://twitter.com/ScotHillier" TargetMode="External"/><Relationship Id="rId5" Type="http://schemas.openxmlformats.org/officeDocument/2006/relationships/hyperlink" Target="https://twitter.com/RadiAtanassov" TargetMode="External"/><Relationship Id="rId4" Type="http://schemas.openxmlformats.org/officeDocument/2006/relationships/hyperlink" Target="https://twitter.com/pbjorklun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hyperlink" Target="http://aka.ms/OfficeDevPnPSurvey" TargetMode="External"/><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em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aka.ms/OfficeDevPnPSurveyIntro" TargetMode="External"/><Relationship Id="rId2" Type="http://schemas.openxmlformats.org/officeDocument/2006/relationships/hyperlink" Target="http://aka.ms/OfficeDevPnPSurvey" TargetMode="Externa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OfficeDev/PnP-guidance/" TargetMode="External"/><Relationship Id="rId2" Type="http://schemas.openxmlformats.org/officeDocument/2006/relationships/hyperlink" Target="https://github.com/OfficeDev/PnP" TargetMode="External"/><Relationship Id="rId1" Type="http://schemas.openxmlformats.org/officeDocument/2006/relationships/slideLayout" Target="../slideLayouts/slideLayout8.xml"/><Relationship Id="rId4" Type="http://schemas.openxmlformats.org/officeDocument/2006/relationships/hyperlink" Target="https://github.com/OfficeDev/PnP-Provisioning-Schem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fficeDev/PnP/tree/master/Samples/Core.JSOM.BinaryUpload" TargetMode="External"/><Relationship Id="rId2" Type="http://schemas.openxmlformats.org/officeDocument/2006/relationships/hyperlink" Target="https://github.com/OfficeDev/PnP/tree/master/Solutions/Provisioning.UX.App" TargetMode="External"/><Relationship Id="rId1" Type="http://schemas.openxmlformats.org/officeDocument/2006/relationships/slideLayout" Target="../slideLayouts/slideLayout8.xml"/><Relationship Id="rId5" Type="http://schemas.openxmlformats.org/officeDocument/2006/relationships/hyperlink" Target="https://github.com/OfficeDev/PnP/tree/master/Samples/AzureAD.GroupAuthorization" TargetMode="External"/><Relationship Id="rId4" Type="http://schemas.openxmlformats.org/officeDocument/2006/relationships/hyperlink" Target="https://github.com/OfficeDev/PnP/tree/master/Samples/Core.ManageUserCustomAction"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www.nuget.org/packages?q=officedevpnp" TargetMode="Externa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PnP Community Call – </a:t>
            </a:r>
            <a:r>
              <a:rPr lang="en-US" dirty="0" smtClean="0"/>
              <a:t>June </a:t>
            </a:r>
            <a:r>
              <a:rPr lang="en-US" dirty="0" smtClean="0"/>
              <a:t>2015</a:t>
            </a:r>
            <a:endParaRPr lang="en-US" dirty="0"/>
          </a:p>
        </p:txBody>
      </p:sp>
      <p:sp>
        <p:nvSpPr>
          <p:cNvPr id="6" name="Text Placeholder 5"/>
          <p:cNvSpPr>
            <a:spLocks noGrp="1"/>
          </p:cNvSpPr>
          <p:nvPr>
            <p:ph type="body" sz="quarter" idx="12"/>
          </p:nvPr>
        </p:nvSpPr>
        <p:spPr/>
        <p:txBody>
          <a:bodyPr/>
          <a:lstStyle/>
          <a:p>
            <a:r>
              <a:rPr lang="en-US" dirty="0" smtClean="0"/>
              <a:t>PnP Core Team</a:t>
            </a:r>
            <a:endParaRPr lang="en-US" dirty="0"/>
          </a:p>
        </p:txBody>
      </p:sp>
      <p:sp>
        <p:nvSpPr>
          <p:cNvPr id="4" name="TextBox 3"/>
          <p:cNvSpPr txBox="1"/>
          <p:nvPr/>
        </p:nvSpPr>
        <p:spPr>
          <a:xfrm>
            <a:off x="0" y="0"/>
            <a:ext cx="7207248" cy="1628213"/>
          </a:xfrm>
          <a:prstGeom prst="rect">
            <a:avLst/>
          </a:prstGeom>
          <a:noFill/>
        </p:spPr>
        <p:txBody>
          <a:bodyPr wrap="square" lIns="179114" tIns="143293" rIns="179114" bIns="143293" rtlCol="0">
            <a:spAutoFit/>
          </a:bodyPr>
          <a:lstStyle/>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OfficeDevPnPYammer</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OfficeDevPnPGuidance</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OfficeDevPnPVideos</a:t>
            </a:r>
            <a:endParaRPr lang="en-US" sz="2000" u="sng" dirty="0">
              <a:solidFill>
                <a:schemeClr val="tx1">
                  <a:lumMod val="65000"/>
                  <a:lumOff val="35000"/>
                </a:schemeClr>
              </a:solidFill>
              <a:latin typeface="Segoe UI Light"/>
            </a:endParaRPr>
          </a:p>
        </p:txBody>
      </p:sp>
    </p:spTree>
    <p:extLst>
      <p:ext uri="{BB962C8B-B14F-4D97-AF65-F5344CB8AC3E}">
        <p14:creationId xmlns:p14="http://schemas.microsoft.com/office/powerpoint/2010/main" val="489246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42228" y="1253030"/>
            <a:ext cx="4495950" cy="2411682"/>
          </a:xfrm>
          <a:prstGeom prst="rect">
            <a:avLst/>
          </a:prstGeom>
          <a:ln>
            <a:solidFill>
              <a:schemeClr val="bg1">
                <a:lumMod val="85000"/>
              </a:schemeClr>
            </a:solidFill>
          </a:ln>
        </p:spPr>
      </p:pic>
      <p:sp>
        <p:nvSpPr>
          <p:cNvPr id="2" name="Title 1"/>
          <p:cNvSpPr>
            <a:spLocks noGrp="1"/>
          </p:cNvSpPr>
          <p:nvPr>
            <p:ph type="title"/>
          </p:nvPr>
        </p:nvSpPr>
        <p:spPr/>
        <p:txBody>
          <a:bodyPr/>
          <a:lstStyle/>
          <a:p>
            <a:r>
              <a:rPr lang="en-US" dirty="0" smtClean="0"/>
              <a:t>June </a:t>
            </a:r>
            <a:r>
              <a:rPr lang="en-US" dirty="0" smtClean="0"/>
              <a:t>release - guidance updates</a:t>
            </a:r>
            <a:endParaRPr lang="en-GB" dirty="0"/>
          </a:p>
        </p:txBody>
      </p:sp>
      <p:sp>
        <p:nvSpPr>
          <p:cNvPr id="3" name="Text Placeholder 2"/>
          <p:cNvSpPr>
            <a:spLocks noGrp="1"/>
          </p:cNvSpPr>
          <p:nvPr>
            <p:ph type="body" sz="quarter" idx="10"/>
          </p:nvPr>
        </p:nvSpPr>
        <p:spPr>
          <a:xfrm>
            <a:off x="519111" y="1259537"/>
            <a:ext cx="7127783" cy="4371110"/>
          </a:xfrm>
        </p:spPr>
        <p:txBody>
          <a:bodyPr/>
          <a:lstStyle/>
          <a:p>
            <a:r>
              <a:rPr lang="fi-FI" sz="2800" dirty="0" smtClean="0"/>
              <a:t>Constant updates based on MSDN </a:t>
            </a:r>
            <a:r>
              <a:rPr lang="fi-FI" sz="2800" dirty="0" smtClean="0"/>
              <a:t>articles</a:t>
            </a:r>
          </a:p>
          <a:p>
            <a:pPr lvl="1"/>
            <a:r>
              <a:rPr lang="en-US" sz="1200" dirty="0"/>
              <a:t>Branding and site provisioning solutions for SharePoint 2013 and SharePoint </a:t>
            </a:r>
            <a:r>
              <a:rPr lang="en-US" sz="1200" dirty="0" smtClean="0"/>
              <a:t>Online</a:t>
            </a:r>
            <a:endParaRPr lang="fi-FI" sz="1200" dirty="0" smtClean="0"/>
          </a:p>
          <a:p>
            <a:r>
              <a:rPr lang="fi-FI" sz="2800" dirty="0" smtClean="0"/>
              <a:t>New recipes articles gradually being added</a:t>
            </a:r>
          </a:p>
          <a:p>
            <a:pPr lvl="1"/>
            <a:r>
              <a:rPr lang="fi-FI" sz="1600" dirty="0" smtClean="0"/>
              <a:t>Authored </a:t>
            </a:r>
            <a:r>
              <a:rPr lang="fi-FI" sz="1600" dirty="0" smtClean="0"/>
              <a:t>based on the PnP team input by Todd Baginski</a:t>
            </a:r>
          </a:p>
          <a:p>
            <a:pPr lvl="2"/>
            <a:r>
              <a:rPr lang="fi-FI" sz="1200" dirty="0" smtClean="0"/>
              <a:t>App </a:t>
            </a:r>
            <a:r>
              <a:rPr lang="fi-FI" sz="1200" dirty="0"/>
              <a:t>model recipe - MMS manipulation</a:t>
            </a:r>
          </a:p>
          <a:p>
            <a:pPr lvl="2"/>
            <a:r>
              <a:rPr lang="fi-FI" sz="1200" dirty="0" smtClean="0"/>
              <a:t>App </a:t>
            </a:r>
            <a:r>
              <a:rPr lang="fi-FI" sz="1200" dirty="0"/>
              <a:t>model recipe - Elevated privileges</a:t>
            </a:r>
          </a:p>
          <a:p>
            <a:pPr lvl="2"/>
            <a:r>
              <a:rPr lang="fi-FI" sz="1200" dirty="0" smtClean="0"/>
              <a:t>App </a:t>
            </a:r>
            <a:r>
              <a:rPr lang="fi-FI" sz="1200" dirty="0"/>
              <a:t>model recipe - OneDrive for Business customization</a:t>
            </a:r>
          </a:p>
          <a:p>
            <a:pPr lvl="2"/>
            <a:r>
              <a:rPr lang="fi-FI" sz="1200" dirty="0" smtClean="0"/>
              <a:t>App </a:t>
            </a:r>
            <a:r>
              <a:rPr lang="fi-FI" sz="1200" dirty="0"/>
              <a:t>model recipe - User controls and Web </a:t>
            </a:r>
            <a:r>
              <a:rPr lang="fi-FI" sz="1200" dirty="0" smtClean="0"/>
              <a:t>controls</a:t>
            </a:r>
          </a:p>
          <a:p>
            <a:r>
              <a:rPr lang="fi-FI" sz="2800" dirty="0"/>
              <a:t>New </a:t>
            </a:r>
            <a:r>
              <a:rPr lang="fi-FI" sz="2800" dirty="0" smtClean="0"/>
              <a:t>videos</a:t>
            </a:r>
            <a:endParaRPr lang="fi-FI" sz="2800" dirty="0"/>
          </a:p>
          <a:p>
            <a:pPr lvl="1"/>
            <a:r>
              <a:rPr lang="en-US" sz="1200" dirty="0" smtClean="0"/>
              <a:t>Introduction </a:t>
            </a:r>
            <a:r>
              <a:rPr lang="en-US" sz="1200" dirty="0"/>
              <a:t>to PnP PowerShell Cmdlets</a:t>
            </a:r>
          </a:p>
          <a:p>
            <a:pPr lvl="1"/>
            <a:r>
              <a:rPr lang="en-US" sz="1200" dirty="0" smtClean="0"/>
              <a:t>Getting </a:t>
            </a:r>
            <a:r>
              <a:rPr lang="en-US" sz="1200" dirty="0"/>
              <a:t>Started with PnP Provisioning Engine</a:t>
            </a:r>
          </a:p>
          <a:p>
            <a:pPr lvl="1"/>
            <a:r>
              <a:rPr lang="en-US" sz="1200" dirty="0" smtClean="0"/>
              <a:t>Deep </a:t>
            </a:r>
            <a:r>
              <a:rPr lang="en-US" sz="1200" dirty="0"/>
              <a:t>dive to PnP provisioning engine schema</a:t>
            </a:r>
          </a:p>
          <a:p>
            <a:pPr lvl="1"/>
            <a:endParaRPr lang="fi-FI" sz="1200" dirty="0"/>
          </a:p>
          <a:p>
            <a:r>
              <a:rPr lang="fi-FI" sz="2400" dirty="0" smtClean="0"/>
              <a:t>Guidance </a:t>
            </a:r>
            <a:r>
              <a:rPr lang="fi-FI" sz="2400" dirty="0" smtClean="0"/>
              <a:t>– </a:t>
            </a:r>
            <a:r>
              <a:rPr lang="fi-FI" sz="2400" dirty="0" smtClean="0">
                <a:hlinkClick r:id="rId3"/>
              </a:rPr>
              <a:t>http://aka.ms/OfficeDevPnPGuidance</a:t>
            </a:r>
            <a:endParaRPr lang="fi-FI" sz="2400" dirty="0" smtClean="0"/>
          </a:p>
          <a:p>
            <a:r>
              <a:rPr lang="fi-FI" sz="2400" dirty="0" smtClean="0"/>
              <a:t>MSDN– </a:t>
            </a:r>
            <a:r>
              <a:rPr lang="fi-FI" sz="2400" dirty="0">
                <a:hlinkClick r:id="rId4"/>
              </a:rPr>
              <a:t>http://</a:t>
            </a:r>
            <a:r>
              <a:rPr lang="fi-FI" sz="2400" dirty="0" smtClean="0">
                <a:hlinkClick r:id="rId4"/>
              </a:rPr>
              <a:t>aka.ms/OfficeDevPnPMSDN</a:t>
            </a:r>
            <a:r>
              <a:rPr lang="fi-FI" sz="2400" dirty="0" smtClean="0"/>
              <a:t> </a:t>
            </a:r>
            <a:endParaRPr lang="fi-FI" sz="2400" dirty="0" smtClean="0"/>
          </a:p>
          <a:p>
            <a:r>
              <a:rPr lang="fi-FI" sz="2400" dirty="0" smtClean="0"/>
              <a:t>Videos – </a:t>
            </a:r>
            <a:r>
              <a:rPr lang="fi-FI" sz="2400" dirty="0" smtClean="0">
                <a:hlinkClick r:id="rId5"/>
              </a:rPr>
              <a:t>http://aka.ms/OfficeDevPnPVideos</a:t>
            </a:r>
            <a:r>
              <a:rPr lang="fi-FI" sz="2400" dirty="0" smtClean="0"/>
              <a:t> </a:t>
            </a:r>
            <a:endParaRPr lang="en-US" sz="800" dirty="0"/>
          </a:p>
          <a:p>
            <a:endParaRPr lang="en-US" sz="1400" dirty="0"/>
          </a:p>
        </p:txBody>
      </p:sp>
      <p:pic>
        <p:nvPicPr>
          <p:cNvPr id="5" name="Picture 4"/>
          <p:cNvPicPr>
            <a:picLocks noChangeAspect="1"/>
          </p:cNvPicPr>
          <p:nvPr/>
        </p:nvPicPr>
        <p:blipFill>
          <a:blip r:embed="rId6"/>
          <a:stretch>
            <a:fillRect/>
          </a:stretch>
        </p:blipFill>
        <p:spPr>
          <a:xfrm>
            <a:off x="7918394" y="3469944"/>
            <a:ext cx="3313311" cy="2348965"/>
          </a:xfrm>
          <a:prstGeom prst="rect">
            <a:avLst/>
          </a:prstGeom>
          <a:ln>
            <a:solidFill>
              <a:schemeClr val="bg1">
                <a:lumMod val="85000"/>
              </a:schemeClr>
            </a:solidFill>
          </a:ln>
        </p:spPr>
      </p:pic>
    </p:spTree>
    <p:extLst>
      <p:ext uri="{BB962C8B-B14F-4D97-AF65-F5344CB8AC3E}">
        <p14:creationId xmlns:p14="http://schemas.microsoft.com/office/powerpoint/2010/main" val="19982213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1962" y="1447800"/>
            <a:ext cx="2426863" cy="41811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Thank you for your assistance</a:t>
            </a:r>
            <a:r>
              <a:rPr lang="en-US" dirty="0" smtClean="0"/>
              <a:t>! – 1/2</a:t>
            </a:r>
            <a:endParaRPr lang="en-US" dirty="0"/>
          </a:p>
        </p:txBody>
      </p:sp>
      <p:sp>
        <p:nvSpPr>
          <p:cNvPr id="5" name="Text Placeholder 4"/>
          <p:cNvSpPr>
            <a:spLocks noGrp="1"/>
          </p:cNvSpPr>
          <p:nvPr>
            <p:ph type="body" sz="quarter" idx="10"/>
          </p:nvPr>
        </p:nvSpPr>
        <p:spPr>
          <a:xfrm>
            <a:off x="520700" y="1447800"/>
            <a:ext cx="4929841" cy="3607141"/>
          </a:xfrm>
        </p:spPr>
        <p:txBody>
          <a:bodyPr/>
          <a:lstStyle/>
          <a:p>
            <a:r>
              <a:rPr lang="en-US" sz="2400" dirty="0" err="1"/>
              <a:t>Akhilesh</a:t>
            </a:r>
            <a:r>
              <a:rPr lang="en-US" sz="2400" dirty="0"/>
              <a:t> </a:t>
            </a:r>
            <a:r>
              <a:rPr lang="en-US" sz="2400" dirty="0" err="1"/>
              <a:t>Nirapure</a:t>
            </a:r>
            <a:r>
              <a:rPr lang="en-US" sz="2400" dirty="0"/>
              <a:t> (Rapid Circle) - </a:t>
            </a:r>
            <a:r>
              <a:rPr lang="en-US" sz="2400" dirty="0">
                <a:hlinkClick r:id="rId4"/>
              </a:rPr>
              <a:t>@</a:t>
            </a:r>
            <a:r>
              <a:rPr lang="en-US" sz="2400" dirty="0" err="1">
                <a:hlinkClick r:id="rId4"/>
              </a:rPr>
              <a:t>AkhileshN</a:t>
            </a:r>
            <a:r>
              <a:rPr lang="en-US" sz="2400" dirty="0"/>
              <a:t> </a:t>
            </a:r>
          </a:p>
          <a:p>
            <a:r>
              <a:rPr lang="en-US" sz="2400" dirty="0"/>
              <a:t>André Lage (</a:t>
            </a:r>
            <a:r>
              <a:rPr lang="en-US" sz="2400" dirty="0" err="1"/>
              <a:t>Processlynx</a:t>
            </a:r>
            <a:r>
              <a:rPr lang="en-US" sz="2400" dirty="0"/>
              <a:t> AG) </a:t>
            </a:r>
            <a:r>
              <a:rPr lang="en-US" sz="2400" dirty="0">
                <a:hlinkClick r:id="rId5"/>
              </a:rPr>
              <a:t>@</a:t>
            </a:r>
            <a:r>
              <a:rPr lang="en-US" sz="2400" dirty="0" err="1">
                <a:hlinkClick r:id="rId5"/>
              </a:rPr>
              <a:t>aaclage</a:t>
            </a:r>
            <a:r>
              <a:rPr lang="en-US" sz="2400" dirty="0"/>
              <a:t> </a:t>
            </a:r>
          </a:p>
          <a:p>
            <a:r>
              <a:rPr lang="en-US" sz="2400" dirty="0"/>
              <a:t>Arnold </a:t>
            </a:r>
            <a:r>
              <a:rPr lang="en-US" sz="2400" dirty="0" err="1"/>
              <a:t>Boersma</a:t>
            </a:r>
            <a:r>
              <a:rPr lang="en-US" sz="2400" dirty="0"/>
              <a:t> (Deloitte) - </a:t>
            </a:r>
            <a:r>
              <a:rPr lang="en-US" sz="2400" dirty="0">
                <a:hlinkClick r:id="rId6"/>
              </a:rPr>
              <a:t>@</a:t>
            </a:r>
            <a:r>
              <a:rPr lang="en-US" sz="2400" dirty="0" err="1">
                <a:hlinkClick r:id="rId6"/>
              </a:rPr>
              <a:t>arnoldboersma</a:t>
            </a:r>
            <a:r>
              <a:rPr lang="en-US" sz="2400" dirty="0"/>
              <a:t> </a:t>
            </a:r>
          </a:p>
          <a:p>
            <a:r>
              <a:rPr lang="en-US" sz="2400" dirty="0"/>
              <a:t>Chirag Bhatia - </a:t>
            </a:r>
            <a:r>
              <a:rPr lang="en-US" sz="2400" dirty="0">
                <a:hlinkClick r:id="rId7"/>
              </a:rPr>
              <a:t>@chirag64</a:t>
            </a:r>
            <a:r>
              <a:rPr lang="en-US" sz="2400" dirty="0"/>
              <a:t> </a:t>
            </a:r>
          </a:p>
          <a:p>
            <a:r>
              <a:rPr lang="en-US" sz="2400" dirty="0"/>
              <a:t>Erwin van Hunen (</a:t>
            </a:r>
            <a:r>
              <a:rPr lang="en-US" sz="2400" dirty="0" err="1"/>
              <a:t>Knowit</a:t>
            </a:r>
            <a:r>
              <a:rPr lang="en-US" sz="2400" dirty="0"/>
              <a:t> AB) - </a:t>
            </a:r>
            <a:r>
              <a:rPr lang="en-US" sz="2400" dirty="0">
                <a:hlinkClick r:id="rId8"/>
              </a:rPr>
              <a:t>@</a:t>
            </a:r>
            <a:r>
              <a:rPr lang="en-US" sz="2400" dirty="0" err="1">
                <a:hlinkClick r:id="rId8"/>
              </a:rPr>
              <a:t>erwinvanhunen</a:t>
            </a:r>
            <a:r>
              <a:rPr lang="en-US" sz="2400" dirty="0"/>
              <a:t> </a:t>
            </a:r>
          </a:p>
        </p:txBody>
      </p:sp>
      <p:sp>
        <p:nvSpPr>
          <p:cNvPr id="7" name="Text Placeholder 6"/>
          <p:cNvSpPr>
            <a:spLocks noGrp="1"/>
          </p:cNvSpPr>
          <p:nvPr>
            <p:ph type="body" sz="quarter" idx="11"/>
          </p:nvPr>
        </p:nvSpPr>
        <p:spPr>
          <a:xfrm>
            <a:off x="5553534" y="1447800"/>
            <a:ext cx="4587993" cy="3607141"/>
          </a:xfrm>
        </p:spPr>
        <p:txBody>
          <a:bodyPr/>
          <a:lstStyle/>
          <a:p>
            <a:r>
              <a:rPr lang="en-US" sz="2400" dirty="0"/>
              <a:t>Ivan Vagunin (</a:t>
            </a:r>
            <a:r>
              <a:rPr lang="en-US" sz="2400" dirty="0" err="1"/>
              <a:t>Knowit</a:t>
            </a:r>
            <a:r>
              <a:rPr lang="en-US" sz="2400" dirty="0"/>
              <a:t> AB) - </a:t>
            </a:r>
            <a:r>
              <a:rPr lang="en-US" sz="2400" dirty="0">
                <a:hlinkClick r:id="rId9"/>
              </a:rPr>
              <a:t>@</a:t>
            </a:r>
            <a:r>
              <a:rPr lang="en-US" sz="2400" dirty="0" err="1">
                <a:hlinkClick r:id="rId9"/>
              </a:rPr>
              <a:t>ivagunin</a:t>
            </a:r>
            <a:r>
              <a:rPr lang="en-US" sz="2400" dirty="0"/>
              <a:t> </a:t>
            </a:r>
          </a:p>
          <a:p>
            <a:r>
              <a:rPr lang="en-US" sz="2400" dirty="0"/>
              <a:t>Joshua Petryk (Black Lance Technologies LLC) </a:t>
            </a:r>
          </a:p>
          <a:p>
            <a:r>
              <a:rPr lang="en-US" sz="2400" dirty="0"/>
              <a:t>Luis Valencia - </a:t>
            </a:r>
            <a:r>
              <a:rPr lang="en-US" sz="2400" dirty="0">
                <a:hlinkClick r:id="rId10"/>
              </a:rPr>
              <a:t>@</a:t>
            </a:r>
            <a:r>
              <a:rPr lang="en-US" sz="2400" dirty="0" err="1">
                <a:hlinkClick r:id="rId10"/>
              </a:rPr>
              <a:t>levalencia</a:t>
            </a:r>
            <a:r>
              <a:rPr lang="en-US" sz="2400" dirty="0"/>
              <a:t> </a:t>
            </a:r>
          </a:p>
          <a:p>
            <a:r>
              <a:rPr lang="en-US" sz="2400" dirty="0"/>
              <a:t>Marco </a:t>
            </a:r>
            <a:r>
              <a:rPr lang="en-US" sz="2400" dirty="0" err="1"/>
              <a:t>Wiedemeyer</a:t>
            </a:r>
            <a:r>
              <a:rPr lang="en-US" sz="2400" dirty="0"/>
              <a:t> (Otto Group) - </a:t>
            </a:r>
            <a:r>
              <a:rPr lang="en-US" sz="2400" dirty="0">
                <a:hlinkClick r:id="rId11"/>
              </a:rPr>
              <a:t>@</a:t>
            </a:r>
            <a:r>
              <a:rPr lang="en-US" sz="2400" dirty="0" err="1">
                <a:hlinkClick r:id="rId11"/>
              </a:rPr>
              <a:t>mwiede</a:t>
            </a:r>
            <a:r>
              <a:rPr lang="en-US" sz="2400" dirty="0"/>
              <a:t> </a:t>
            </a:r>
          </a:p>
          <a:p>
            <a:r>
              <a:rPr lang="en-US" sz="2400" dirty="0"/>
              <a:t>Paolo Pialorsi (PiaSys.com) - </a:t>
            </a:r>
            <a:r>
              <a:rPr lang="en-US" sz="2400" dirty="0">
                <a:hlinkClick r:id="rId12"/>
              </a:rPr>
              <a:t>@</a:t>
            </a:r>
            <a:r>
              <a:rPr lang="en-US" sz="2400" dirty="0" err="1">
                <a:hlinkClick r:id="rId12"/>
              </a:rPr>
              <a:t>PaoloPia</a:t>
            </a:r>
            <a:r>
              <a:rPr lang="en-US" sz="2400" dirty="0"/>
              <a:t> </a:t>
            </a:r>
          </a:p>
        </p:txBody>
      </p:sp>
    </p:spTree>
    <p:extLst>
      <p:ext uri="{BB962C8B-B14F-4D97-AF65-F5344CB8AC3E}">
        <p14:creationId xmlns:p14="http://schemas.microsoft.com/office/powerpoint/2010/main" val="117915868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1962" y="1447800"/>
            <a:ext cx="2426863" cy="41811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Thank you for your assistance</a:t>
            </a:r>
            <a:r>
              <a:rPr lang="en-US" dirty="0"/>
              <a:t>! – </a:t>
            </a:r>
            <a:r>
              <a:rPr lang="en-US" dirty="0" smtClean="0"/>
              <a:t>2/2</a:t>
            </a:r>
            <a:endParaRPr lang="en-US" dirty="0"/>
          </a:p>
        </p:txBody>
      </p:sp>
      <p:sp>
        <p:nvSpPr>
          <p:cNvPr id="5" name="Text Placeholder 4"/>
          <p:cNvSpPr>
            <a:spLocks noGrp="1"/>
          </p:cNvSpPr>
          <p:nvPr>
            <p:ph type="body" sz="quarter" idx="10"/>
          </p:nvPr>
        </p:nvSpPr>
        <p:spPr>
          <a:xfrm>
            <a:off x="520700" y="1295400"/>
            <a:ext cx="4929841" cy="2942344"/>
          </a:xfrm>
        </p:spPr>
        <p:txBody>
          <a:bodyPr/>
          <a:lstStyle/>
          <a:p>
            <a:r>
              <a:rPr lang="en-US" sz="2400" dirty="0"/>
              <a:t>Patrik Björklund (</a:t>
            </a:r>
            <a:r>
              <a:rPr lang="en-US" sz="2400" dirty="0" err="1"/>
              <a:t>Alloc</a:t>
            </a:r>
            <a:r>
              <a:rPr lang="en-US" sz="2400" dirty="0"/>
              <a:t> IT) - </a:t>
            </a:r>
            <a:r>
              <a:rPr lang="en-US" sz="2400" dirty="0">
                <a:hlinkClick r:id="rId4"/>
              </a:rPr>
              <a:t>@</a:t>
            </a:r>
            <a:r>
              <a:rPr lang="en-US" sz="2400" dirty="0" err="1">
                <a:hlinkClick r:id="rId4"/>
              </a:rPr>
              <a:t>pbjorklund</a:t>
            </a:r>
            <a:r>
              <a:rPr lang="en-US" sz="2400" dirty="0"/>
              <a:t> </a:t>
            </a:r>
          </a:p>
          <a:p>
            <a:r>
              <a:rPr lang="en-US" sz="2400" dirty="0"/>
              <a:t>Radi Atanassov (</a:t>
            </a:r>
            <a:r>
              <a:rPr lang="en-US" sz="2400" dirty="0" err="1"/>
              <a:t>OneBit</a:t>
            </a:r>
            <a:r>
              <a:rPr lang="en-US" sz="2400" dirty="0"/>
              <a:t> Software) - </a:t>
            </a:r>
            <a:r>
              <a:rPr lang="en-US" sz="2400" dirty="0">
                <a:hlinkClick r:id="rId5"/>
              </a:rPr>
              <a:t>@</a:t>
            </a:r>
            <a:r>
              <a:rPr lang="en-US" sz="2400" dirty="0" err="1">
                <a:hlinkClick r:id="rId5"/>
              </a:rPr>
              <a:t>RadiAtanassov</a:t>
            </a:r>
            <a:r>
              <a:rPr lang="en-US" sz="2400" dirty="0"/>
              <a:t> </a:t>
            </a:r>
          </a:p>
          <a:p>
            <a:r>
              <a:rPr lang="en-US" sz="2400" dirty="0" err="1"/>
              <a:t>Robrecht</a:t>
            </a:r>
            <a:r>
              <a:rPr lang="en-US" sz="2400" dirty="0"/>
              <a:t> Van </a:t>
            </a:r>
            <a:r>
              <a:rPr lang="en-US" sz="2400" dirty="0" err="1"/>
              <a:t>Caenegem</a:t>
            </a:r>
            <a:r>
              <a:rPr lang="en-US" sz="2400" dirty="0"/>
              <a:t> (U2U)</a:t>
            </a:r>
          </a:p>
          <a:p>
            <a:r>
              <a:rPr lang="en-US" sz="2400" dirty="0"/>
              <a:t>Scot Hillier - </a:t>
            </a:r>
            <a:r>
              <a:rPr lang="en-US" sz="2400" dirty="0">
                <a:hlinkClick r:id="rId6"/>
              </a:rPr>
              <a:t>@</a:t>
            </a:r>
            <a:r>
              <a:rPr lang="en-US" sz="2400" dirty="0" err="1">
                <a:hlinkClick r:id="rId6"/>
              </a:rPr>
              <a:t>ScotHillier</a:t>
            </a:r>
            <a:r>
              <a:rPr lang="en-US" sz="2400" dirty="0"/>
              <a:t> </a:t>
            </a:r>
          </a:p>
          <a:p>
            <a:r>
              <a:rPr lang="en-US" sz="2400" dirty="0"/>
              <a:t>Stefan Bauer (n8d) - </a:t>
            </a:r>
            <a:r>
              <a:rPr lang="en-US" sz="2400" dirty="0">
                <a:hlinkClick r:id="rId7"/>
              </a:rPr>
              <a:t>@</a:t>
            </a:r>
            <a:r>
              <a:rPr lang="en-US" sz="2400" dirty="0" err="1">
                <a:hlinkClick r:id="rId7"/>
              </a:rPr>
              <a:t>StfBauer</a:t>
            </a:r>
            <a:r>
              <a:rPr lang="en-US" sz="2400" dirty="0"/>
              <a:t> </a:t>
            </a:r>
          </a:p>
        </p:txBody>
      </p:sp>
      <p:sp>
        <p:nvSpPr>
          <p:cNvPr id="8" name="Rectangle 7"/>
          <p:cNvSpPr/>
          <p:nvPr/>
        </p:nvSpPr>
        <p:spPr>
          <a:xfrm>
            <a:off x="384641" y="4869003"/>
            <a:ext cx="9895548" cy="1015663"/>
          </a:xfrm>
          <a:prstGeom prst="rect">
            <a:avLst/>
          </a:prstGeom>
        </p:spPr>
        <p:txBody>
          <a:bodyPr wrap="square">
            <a:spAutoFit/>
          </a:bodyPr>
          <a:lstStyle/>
          <a:p>
            <a:r>
              <a:rPr lang="fi-FI" sz="2000" b="1" i="1" spc="-70" dirty="0" smtClean="0">
                <a:gradFill>
                  <a:gsLst>
                    <a:gs pos="1250">
                      <a:schemeClr val="bg2"/>
                    </a:gs>
                    <a:gs pos="100000">
                      <a:schemeClr val="bg2"/>
                    </a:gs>
                  </a:gsLst>
                  <a:lin ang="5400000" scaled="0"/>
                </a:gradFill>
                <a:latin typeface="+mj-lt"/>
              </a:rPr>
              <a:t>MS people</a:t>
            </a:r>
            <a:r>
              <a:rPr lang="fi-FI" sz="2000" i="1" spc="-70" dirty="0" smtClean="0">
                <a:gradFill>
                  <a:gsLst>
                    <a:gs pos="1250">
                      <a:schemeClr val="bg2"/>
                    </a:gs>
                    <a:gs pos="100000">
                      <a:schemeClr val="bg2"/>
                    </a:gs>
                  </a:gsLst>
                  <a:lin ang="5400000" scaled="0"/>
                </a:gradFill>
                <a:latin typeface="+mj-lt"/>
              </a:rPr>
              <a:t> – </a:t>
            </a:r>
            <a:r>
              <a:rPr lang="fi-FI" sz="2000" i="1" spc="-70" dirty="0">
                <a:gradFill>
                  <a:gsLst>
                    <a:gs pos="1250">
                      <a:schemeClr val="bg2"/>
                    </a:gs>
                    <a:gs pos="100000">
                      <a:schemeClr val="bg2"/>
                    </a:gs>
                  </a:gsLst>
                  <a:lin ang="5400000" scaled="0"/>
                </a:gradFill>
                <a:latin typeface="+mj-lt"/>
              </a:rPr>
              <a:t>Antons Mislevics, Bert Jansen, Brian Michely, Dan Budimir, Doug Perkes, Frank Chen, Frank Marasco, Jeremy Thake, Jonathan Huss, Kiki Shuxteau, Laura Graham, Reeza Ali, Ricky Kirkham, Ron Tielke, Sami Nieminen, Steve Walker, Vesa </a:t>
            </a:r>
            <a:r>
              <a:rPr lang="fi-FI" sz="2000" i="1" spc="-70" dirty="0" smtClean="0">
                <a:gradFill>
                  <a:gsLst>
                    <a:gs pos="1250">
                      <a:schemeClr val="bg2"/>
                    </a:gs>
                    <a:gs pos="100000">
                      <a:schemeClr val="bg2"/>
                    </a:gs>
                  </a:gsLst>
                  <a:lin ang="5400000" scaled="0"/>
                </a:gradFill>
                <a:latin typeface="+mj-lt"/>
              </a:rPr>
              <a:t>Juvone</a:t>
            </a:r>
            <a:r>
              <a:rPr lang="en-US" sz="2000" i="1" spc="-70" dirty="0" smtClean="0">
                <a:gradFill>
                  <a:gsLst>
                    <a:gs pos="1250">
                      <a:schemeClr val="bg2"/>
                    </a:gs>
                    <a:gs pos="100000">
                      <a:schemeClr val="bg2"/>
                    </a:gs>
                  </a:gsLst>
                  <a:lin ang="5400000" scaled="0"/>
                </a:gradFill>
                <a:latin typeface="+mj-lt"/>
              </a:rPr>
              <a:t> </a:t>
            </a:r>
            <a:endParaRPr lang="en-US" sz="2000" i="1" spc="-70" dirty="0">
              <a:gradFill>
                <a:gsLst>
                  <a:gs pos="1250">
                    <a:schemeClr val="bg2"/>
                  </a:gs>
                  <a:gs pos="100000">
                    <a:schemeClr val="bg2"/>
                  </a:gs>
                </a:gsLst>
                <a:lin ang="5400000" scaled="0"/>
              </a:gradFill>
              <a:latin typeface="+mj-lt"/>
            </a:endParaRPr>
          </a:p>
        </p:txBody>
      </p:sp>
      <p:sp>
        <p:nvSpPr>
          <p:cNvPr id="9" name="Text Placeholder 4"/>
          <p:cNvSpPr>
            <a:spLocks noGrp="1"/>
          </p:cNvSpPr>
          <p:nvPr>
            <p:ph type="body" sz="quarter" idx="10"/>
          </p:nvPr>
        </p:nvSpPr>
        <p:spPr>
          <a:xfrm>
            <a:off x="5657477" y="1411940"/>
            <a:ext cx="4929841" cy="2123658"/>
          </a:xfrm>
        </p:spPr>
        <p:txBody>
          <a:bodyPr/>
          <a:lstStyle/>
          <a:p>
            <a:r>
              <a:rPr lang="en-US" sz="2400" dirty="0"/>
              <a:t>Tobias Zimmergren (</a:t>
            </a:r>
            <a:r>
              <a:rPr lang="en-US" sz="2400" dirty="0" err="1"/>
              <a:t>Tozit</a:t>
            </a:r>
            <a:r>
              <a:rPr lang="en-US" sz="2400" dirty="0"/>
              <a:t> AB) - </a:t>
            </a:r>
            <a:r>
              <a:rPr lang="en-US" sz="2400" dirty="0">
                <a:hlinkClick r:id="rId8"/>
              </a:rPr>
              <a:t>@</a:t>
            </a:r>
            <a:r>
              <a:rPr lang="en-US" sz="2400" dirty="0" err="1">
                <a:hlinkClick r:id="rId8"/>
              </a:rPr>
              <a:t>zimmergren</a:t>
            </a:r>
            <a:r>
              <a:rPr lang="en-US" sz="2400" dirty="0"/>
              <a:t> </a:t>
            </a:r>
          </a:p>
          <a:p>
            <a:r>
              <a:rPr lang="en-US" sz="2400" dirty="0"/>
              <a:t>Torsten Schuster </a:t>
            </a:r>
          </a:p>
          <a:p>
            <a:r>
              <a:rPr lang="en-US" sz="2400" dirty="0"/>
              <a:t>Vladimir (</a:t>
            </a:r>
            <a:r>
              <a:rPr lang="en-US" sz="2400" dirty="0" err="1"/>
              <a:t>OneBit</a:t>
            </a:r>
            <a:r>
              <a:rPr lang="en-US" sz="2400" dirty="0"/>
              <a:t> Software)</a:t>
            </a:r>
          </a:p>
          <a:p>
            <a:r>
              <a:rPr lang="en-US" sz="2400" i="1" dirty="0"/>
              <a:t>ZeBobo5</a:t>
            </a:r>
            <a:r>
              <a:rPr lang="en-US" sz="2400" dirty="0"/>
              <a:t> - GitHub alias</a:t>
            </a:r>
          </a:p>
        </p:txBody>
      </p:sp>
    </p:spTree>
    <p:extLst>
      <p:ext uri="{BB962C8B-B14F-4D97-AF65-F5344CB8AC3E}">
        <p14:creationId xmlns:p14="http://schemas.microsoft.com/office/powerpoint/2010/main" val="17951315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Roadmap – </a:t>
            </a:r>
            <a:r>
              <a:rPr lang="en-US" dirty="0" smtClean="0">
                <a:solidFill>
                  <a:schemeClr val="bg1"/>
                </a:solidFill>
              </a:rPr>
              <a:t>August </a:t>
            </a:r>
            <a:r>
              <a:rPr lang="en-US" dirty="0" smtClean="0">
                <a:solidFill>
                  <a:schemeClr val="bg1"/>
                </a:solidFill>
              </a:rPr>
              <a:t>release plan</a:t>
            </a:r>
            <a:endParaRPr lang="en-US" dirty="0">
              <a:solidFill>
                <a:schemeClr val="bg1"/>
              </a:solidFill>
            </a:endParaRPr>
          </a:p>
        </p:txBody>
      </p:sp>
      <p:sp>
        <p:nvSpPr>
          <p:cNvPr id="3" name="TextBox 2"/>
          <p:cNvSpPr txBox="1"/>
          <p:nvPr/>
        </p:nvSpPr>
        <p:spPr>
          <a:xfrm>
            <a:off x="519111" y="1088555"/>
            <a:ext cx="6069948" cy="547842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Provisioning </a:t>
            </a:r>
            <a:r>
              <a:rPr lang="en-US" sz="2400" spc="-70" dirty="0" smtClean="0">
                <a:solidFill>
                  <a:schemeClr val="bg1"/>
                </a:solidFill>
                <a:latin typeface="+mj-lt"/>
              </a:rPr>
              <a:t>engine</a:t>
            </a:r>
            <a:endParaRPr lang="en-US" sz="2400" spc="-70" dirty="0" smtClean="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Delta handling</a:t>
            </a:r>
          </a:p>
          <a:p>
            <a:pPr marL="800082" lvl="1" indent="-342900">
              <a:buFont typeface="Arial" panose="020B0604020202020204" pitchFamily="34" charset="0"/>
              <a:buChar char="•"/>
            </a:pPr>
            <a:r>
              <a:rPr lang="en-US" sz="2000" spc="-70" dirty="0" smtClean="0">
                <a:solidFill>
                  <a:schemeClr val="bg1"/>
                </a:solidFill>
                <a:latin typeface="+mj-lt"/>
              </a:rPr>
              <a:t>Documentation</a:t>
            </a:r>
            <a:endParaRPr lang="en-US" sz="2000" spc="-70" dirty="0" smtClean="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On-premises testing</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Core component v1.x</a:t>
            </a:r>
          </a:p>
          <a:p>
            <a:pPr marL="800082" lvl="1" indent="-342900">
              <a:buFont typeface="Arial" panose="020B0604020202020204" pitchFamily="34" charset="0"/>
              <a:buChar char="•"/>
            </a:pPr>
            <a:r>
              <a:rPr lang="en-US" sz="2000" spc="-70" dirty="0" smtClean="0">
                <a:solidFill>
                  <a:schemeClr val="bg1"/>
                </a:solidFill>
                <a:latin typeface="+mj-lt"/>
              </a:rPr>
              <a:t>Continue evolving the Core component</a:t>
            </a:r>
          </a:p>
          <a:p>
            <a:pPr marL="342900" indent="-342900">
              <a:buFont typeface="Arial" panose="020B0604020202020204" pitchFamily="34" charset="0"/>
              <a:buChar char="•"/>
            </a:pPr>
            <a:r>
              <a:rPr lang="en-US" sz="2400" spc="-70" dirty="0" smtClean="0">
                <a:solidFill>
                  <a:schemeClr val="bg1"/>
                </a:solidFill>
                <a:latin typeface="+mj-lt"/>
              </a:rPr>
              <a:t>Samples and solutions</a:t>
            </a:r>
            <a:endParaRPr lang="en-US" sz="2000" spc="-70" dirty="0" smtClean="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Contributions </a:t>
            </a:r>
            <a:r>
              <a:rPr lang="en-US" sz="2000" spc="-70" dirty="0" smtClean="0">
                <a:solidFill>
                  <a:schemeClr val="bg1"/>
                </a:solidFill>
                <a:latin typeface="+mj-lt"/>
              </a:rPr>
              <a:t>from the field</a:t>
            </a:r>
          </a:p>
          <a:p>
            <a:pPr marL="800082" lvl="1" indent="-342900">
              <a:buFont typeface="Arial" panose="020B0604020202020204" pitchFamily="34" charset="0"/>
              <a:buChar char="•"/>
            </a:pPr>
            <a:r>
              <a:rPr lang="en-US" sz="2000" spc="-70" dirty="0" smtClean="0">
                <a:solidFill>
                  <a:schemeClr val="bg1"/>
                </a:solidFill>
                <a:latin typeface="+mj-lt"/>
              </a:rPr>
              <a:t>Transformation IP</a:t>
            </a:r>
          </a:p>
          <a:p>
            <a:pPr marL="342900" indent="-342900">
              <a:buFont typeface="Arial" panose="020B0604020202020204" pitchFamily="34" charset="0"/>
              <a:buChar char="•"/>
            </a:pPr>
            <a:r>
              <a:rPr lang="en-US" sz="2400" spc="-70" dirty="0" smtClean="0">
                <a:solidFill>
                  <a:schemeClr val="bg1"/>
                </a:solidFill>
                <a:latin typeface="+mj-lt"/>
              </a:rPr>
              <a:t>Articles and guidance</a:t>
            </a:r>
            <a:endParaRPr lang="en-US" sz="2400" spc="-70" dirty="0" smtClean="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MSDN updates</a:t>
            </a:r>
          </a:p>
          <a:p>
            <a:pPr marL="800082" lvl="1" indent="-342900">
              <a:buFont typeface="Arial" panose="020B0604020202020204" pitchFamily="34" charset="0"/>
              <a:buChar char="•"/>
            </a:pPr>
            <a:r>
              <a:rPr lang="en-US" sz="2000" spc="-70" dirty="0" smtClean="0">
                <a:solidFill>
                  <a:schemeClr val="bg1"/>
                </a:solidFill>
                <a:latin typeface="+mj-lt"/>
              </a:rPr>
              <a:t>On-premises App model setup – options and details on the needed configuration</a:t>
            </a:r>
          </a:p>
          <a:p>
            <a:pPr marL="800082" lvl="1" indent="-342900">
              <a:buFont typeface="Arial" panose="020B0604020202020204" pitchFamily="34" charset="0"/>
              <a:buChar char="•"/>
            </a:pPr>
            <a:r>
              <a:rPr lang="en-US" sz="2000" spc="-70" dirty="0" smtClean="0">
                <a:solidFill>
                  <a:schemeClr val="bg1"/>
                </a:solidFill>
                <a:latin typeface="+mj-lt"/>
              </a:rPr>
              <a:t>ALM</a:t>
            </a:r>
            <a:endParaRPr lang="en-US" sz="2000" spc="-70" dirty="0" smtClean="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Recipes for transformation</a:t>
            </a:r>
          </a:p>
          <a:p>
            <a:pPr marL="800082" lvl="1" indent="-342900">
              <a:buFont typeface="Arial" panose="020B0604020202020204" pitchFamily="34" charset="0"/>
              <a:buChar char="•"/>
            </a:pPr>
            <a:r>
              <a:rPr lang="en-US" sz="2000" spc="-70" dirty="0" smtClean="0">
                <a:solidFill>
                  <a:schemeClr val="bg1"/>
                </a:solidFill>
                <a:latin typeface="+mj-lt"/>
              </a:rPr>
              <a:t>JDP </a:t>
            </a:r>
            <a:r>
              <a:rPr lang="en-US" sz="2000" spc="-70" dirty="0" smtClean="0">
                <a:solidFill>
                  <a:schemeClr val="bg1"/>
                </a:solidFill>
                <a:latin typeface="+mj-lt"/>
              </a:rPr>
              <a:t>transformation process </a:t>
            </a:r>
            <a:r>
              <a:rPr lang="en-US" sz="2000" spc="-70" dirty="0" smtClean="0">
                <a:solidFill>
                  <a:schemeClr val="bg1"/>
                </a:solidFill>
                <a:latin typeface="+mj-lt"/>
              </a:rPr>
              <a:t>to be released as reusable package for the field</a:t>
            </a:r>
            <a:endParaRPr lang="en-US" sz="2000" spc="-70" dirty="0">
              <a:solidFill>
                <a:schemeClr val="bg1"/>
              </a:solidFill>
              <a:latin typeface="+mj-lt"/>
            </a:endParaRPr>
          </a:p>
        </p:txBody>
      </p:sp>
    </p:spTree>
    <p:extLst>
      <p:ext uri="{BB962C8B-B14F-4D97-AF65-F5344CB8AC3E}">
        <p14:creationId xmlns:p14="http://schemas.microsoft.com/office/powerpoint/2010/main" val="305310354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505" y="205229"/>
            <a:ext cx="11901320" cy="2121411"/>
          </a:xfrm>
        </p:spPr>
        <p:txBody>
          <a:bodyPr/>
          <a:lstStyle/>
          <a:p>
            <a:r>
              <a:rPr lang="en-US" sz="16600" dirty="0" smtClean="0">
                <a:solidFill>
                  <a:schemeClr val="bg1"/>
                </a:solidFill>
                <a:latin typeface="Arial" pitchFamily="34" charset="0"/>
                <a:cs typeface="Arial" pitchFamily="34" charset="0"/>
              </a:rPr>
              <a:t>Feedback…</a:t>
            </a:r>
            <a:endParaRPr lang="en-US" sz="13800" dirty="0">
              <a:solidFill>
                <a:schemeClr val="bg1"/>
              </a:solidFill>
              <a:cs typeface="Arial" pitchFamily="34" charset="0"/>
            </a:endParaRPr>
          </a:p>
        </p:txBody>
      </p:sp>
      <p:sp>
        <p:nvSpPr>
          <p:cNvPr id="4" name="Text Placeholder 3"/>
          <p:cNvSpPr>
            <a:spLocks noGrp="1"/>
          </p:cNvSpPr>
          <p:nvPr>
            <p:ph type="body" sz="quarter" idx="4294967295"/>
          </p:nvPr>
        </p:nvSpPr>
        <p:spPr>
          <a:xfrm>
            <a:off x="287506" y="4104640"/>
            <a:ext cx="7330509" cy="631194"/>
          </a:xfrm>
        </p:spPr>
        <p:txBody>
          <a:bodyPr/>
          <a:lstStyle/>
          <a:p>
            <a:pPr>
              <a:lnSpc>
                <a:spcPct val="100000"/>
              </a:lnSpc>
              <a:defRPr/>
            </a:pPr>
            <a:r>
              <a:rPr lang="en-US" sz="3200" dirty="0" smtClean="0">
                <a:solidFill>
                  <a:schemeClr val="bg1"/>
                </a:solidFill>
                <a:latin typeface="+mn-lt"/>
                <a:cs typeface="Arial" pitchFamily="34" charset="0"/>
              </a:rPr>
              <a:t>Please keep the feedback coming in Yammer… we need your input for the prioritization</a:t>
            </a:r>
            <a:r>
              <a:rPr lang="en-US" sz="3200" dirty="0" smtClean="0">
                <a:solidFill>
                  <a:schemeClr val="bg1"/>
                </a:solidFill>
                <a:latin typeface="+mn-lt"/>
                <a:cs typeface="Arial" pitchFamily="34" charset="0"/>
              </a:rPr>
              <a:t>.</a:t>
            </a:r>
          </a:p>
          <a:p>
            <a:pPr lvl="1">
              <a:lnSpc>
                <a:spcPct val="100000"/>
              </a:lnSpc>
              <a:defRPr/>
            </a:pPr>
            <a:r>
              <a:rPr lang="en-US" dirty="0" smtClean="0">
                <a:solidFill>
                  <a:schemeClr val="bg1"/>
                </a:solidFill>
                <a:cs typeface="Arial" pitchFamily="34" charset="0"/>
              </a:rPr>
              <a:t>Survey available until 12</a:t>
            </a:r>
            <a:r>
              <a:rPr lang="en-US" baseline="30000" dirty="0" smtClean="0">
                <a:solidFill>
                  <a:schemeClr val="bg1"/>
                </a:solidFill>
                <a:cs typeface="Arial" pitchFamily="34" charset="0"/>
              </a:rPr>
              <a:t>th</a:t>
            </a:r>
            <a:r>
              <a:rPr lang="en-US" dirty="0" smtClean="0">
                <a:solidFill>
                  <a:schemeClr val="bg1"/>
                </a:solidFill>
                <a:cs typeface="Arial" pitchFamily="34" charset="0"/>
              </a:rPr>
              <a:t> of June </a:t>
            </a:r>
            <a:r>
              <a:rPr lang="en-US" dirty="0">
                <a:solidFill>
                  <a:schemeClr val="bg1"/>
                </a:solidFill>
                <a:cs typeface="Arial" pitchFamily="34" charset="0"/>
              </a:rPr>
              <a:t>at </a:t>
            </a:r>
            <a:r>
              <a:rPr lang="en-US" dirty="0">
                <a:solidFill>
                  <a:schemeClr val="bg1"/>
                </a:solidFill>
                <a:cs typeface="Arial" pitchFamily="34" charset="0"/>
                <a:hlinkClick r:id="rId3"/>
              </a:rPr>
              <a:t>http://</a:t>
            </a:r>
            <a:r>
              <a:rPr lang="en-US" dirty="0" smtClean="0">
                <a:solidFill>
                  <a:schemeClr val="bg1"/>
                </a:solidFill>
                <a:cs typeface="Arial" pitchFamily="34" charset="0"/>
                <a:hlinkClick r:id="rId3"/>
              </a:rPr>
              <a:t>aka.ms/OfficeDevPnPSurvey</a:t>
            </a:r>
            <a:r>
              <a:rPr lang="en-US" dirty="0" smtClean="0">
                <a:solidFill>
                  <a:schemeClr val="bg1"/>
                </a:solidFill>
                <a:cs typeface="Arial" pitchFamily="34" charset="0"/>
              </a:rPr>
              <a:t>   </a:t>
            </a:r>
            <a:endParaRPr lang="en-US" dirty="0">
              <a:solidFill>
                <a:schemeClr val="tx1"/>
              </a:solidFill>
              <a:cs typeface="Arial" pitchFamily="34" charset="0"/>
            </a:endParaRPr>
          </a:p>
        </p:txBody>
      </p:sp>
    </p:spTree>
    <p:extLst>
      <p:ext uri="{BB962C8B-B14F-4D97-AF65-F5344CB8AC3E}">
        <p14:creationId xmlns:p14="http://schemas.microsoft.com/office/powerpoint/2010/main" val="356037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5656"/>
          <a:stretch/>
        </p:blipFill>
        <p:spPr>
          <a:xfrm>
            <a:off x="-36682" y="897"/>
            <a:ext cx="12239280" cy="6877231"/>
          </a:xfrm>
          <a:prstGeom prst="rect">
            <a:avLst/>
          </a:prstGeom>
        </p:spPr>
      </p:pic>
      <p:sp>
        <p:nvSpPr>
          <p:cNvPr id="5" name="Rectangle 4"/>
          <p:cNvSpPr/>
          <p:nvPr/>
        </p:nvSpPr>
        <p:spPr bwMode="auto">
          <a:xfrm rot="16200000" flipH="1" flipV="1">
            <a:off x="2556467" y="-2590901"/>
            <a:ext cx="6855243" cy="12039805"/>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47" tIns="45674" rIns="91347" bIns="45674" numCol="1" rtlCol="0" anchor="ctr" anchorCtr="0" compatLnSpc="1">
            <a:prstTxWarp prst="textNoShape">
              <a:avLst/>
            </a:prstTxWarp>
          </a:bodyPr>
          <a:lstStyle/>
          <a:p>
            <a:pPr algn="ctr" defTabSz="913064" fontAlgn="base">
              <a:spcBef>
                <a:spcPct val="0"/>
              </a:spcBef>
              <a:spcAft>
                <a:spcPct val="0"/>
              </a:spcAft>
            </a:pPr>
            <a:endParaRPr lang="en-US" sz="2297" dirty="0">
              <a:gradFill>
                <a:gsLst>
                  <a:gs pos="0">
                    <a:srgbClr val="FFFFFF"/>
                  </a:gs>
                  <a:gs pos="100000">
                    <a:srgbClr val="FFFFFF"/>
                  </a:gs>
                </a:gsLst>
                <a:lin ang="5400000" scaled="0"/>
              </a:gradFill>
            </a:endParaRPr>
          </a:p>
        </p:txBody>
      </p:sp>
      <p:sp>
        <p:nvSpPr>
          <p:cNvPr id="6" name="Title 1"/>
          <p:cNvSpPr txBox="1">
            <a:spLocks/>
          </p:cNvSpPr>
          <p:nvPr/>
        </p:nvSpPr>
        <p:spPr>
          <a:xfrm>
            <a:off x="519112" y="1794164"/>
            <a:ext cx="6821818"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GB" dirty="0" smtClean="0">
                <a:solidFill>
                  <a:schemeClr val="bg1"/>
                </a:solidFill>
              </a:rPr>
              <a:t>Demos, demos, demos!</a:t>
            </a:r>
            <a:endParaRPr lang="en-GB" dirty="0">
              <a:solidFill>
                <a:schemeClr val="bg1"/>
              </a:solidFill>
            </a:endParaRPr>
          </a:p>
        </p:txBody>
      </p:sp>
      <p:sp>
        <p:nvSpPr>
          <p:cNvPr id="7" name="TextBox 6"/>
          <p:cNvSpPr txBox="1"/>
          <p:nvPr/>
        </p:nvSpPr>
        <p:spPr>
          <a:xfrm>
            <a:off x="547568" y="2918564"/>
            <a:ext cx="5677742" cy="1969770"/>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800" spc="-70" dirty="0" smtClean="0">
                <a:solidFill>
                  <a:schemeClr val="bg1"/>
                </a:solidFill>
                <a:latin typeface="+mj-lt"/>
              </a:rPr>
              <a:t>Frank Marasco </a:t>
            </a:r>
            <a:r>
              <a:rPr lang="en-US" sz="2800" spc="-70" dirty="0" smtClean="0">
                <a:solidFill>
                  <a:schemeClr val="bg1"/>
                </a:solidFill>
              </a:rPr>
              <a:t>– </a:t>
            </a:r>
            <a:r>
              <a:rPr lang="en-US" sz="2800" spc="-70" dirty="0" smtClean="0">
                <a:solidFill>
                  <a:schemeClr val="bg1"/>
                </a:solidFill>
                <a:latin typeface="+mj-lt"/>
              </a:rPr>
              <a:t>Provisioning UI</a:t>
            </a:r>
            <a:endParaRPr lang="en-US" sz="2800" spc="-70" dirty="0">
              <a:solidFill>
                <a:schemeClr val="bg1"/>
              </a:solidFill>
              <a:latin typeface="+mj-lt"/>
            </a:endParaRPr>
          </a:p>
          <a:p>
            <a:pPr marL="800082" lvl="1" indent="-342900">
              <a:buFont typeface="Arial" panose="020B0604020202020204" pitchFamily="34" charset="0"/>
              <a:buChar char="•"/>
            </a:pPr>
            <a:r>
              <a:rPr lang="en-US" sz="2400" spc="-70" dirty="0" smtClean="0">
                <a:solidFill>
                  <a:schemeClr val="bg1"/>
                </a:solidFill>
                <a:latin typeface="+mj-lt"/>
              </a:rPr>
              <a:t>Solution which uses PnP engine</a:t>
            </a:r>
          </a:p>
          <a:p>
            <a:pPr marL="800082" lvl="1" indent="-342900">
              <a:buFont typeface="Arial" panose="020B0604020202020204" pitchFamily="34" charset="0"/>
              <a:buChar char="•"/>
            </a:pPr>
            <a:r>
              <a:rPr lang="en-US" sz="2400" spc="-70" dirty="0" smtClean="0">
                <a:solidFill>
                  <a:schemeClr val="bg1"/>
                </a:solidFill>
                <a:latin typeface="+mj-lt"/>
              </a:rPr>
              <a:t>Demo and introduction on the approach</a:t>
            </a:r>
            <a:endParaRPr lang="en-US" sz="2400" spc="-70" dirty="0" smtClean="0">
              <a:solidFill>
                <a:schemeClr val="bg1"/>
              </a:solidFill>
              <a:latin typeface="+mj-lt"/>
            </a:endParaRPr>
          </a:p>
          <a:p>
            <a:pPr marL="342900" indent="-342900">
              <a:buFont typeface="Arial" panose="020B0604020202020204" pitchFamily="34" charset="0"/>
              <a:buChar char="•"/>
            </a:pPr>
            <a:r>
              <a:rPr lang="en-US" sz="2800" spc="-70" dirty="0">
                <a:solidFill>
                  <a:schemeClr val="bg1"/>
                </a:solidFill>
                <a:latin typeface="+mj-lt"/>
              </a:rPr>
              <a:t>Stefan Bauer – </a:t>
            </a:r>
            <a:r>
              <a:rPr lang="en-US" sz="2800" spc="-70" dirty="0" smtClean="0">
                <a:solidFill>
                  <a:schemeClr val="bg1"/>
                </a:solidFill>
                <a:latin typeface="+mj-lt"/>
              </a:rPr>
              <a:t>JSOM Binary Upload</a:t>
            </a:r>
            <a:endParaRPr lang="en-US" sz="2800" spc="-70" dirty="0" smtClean="0">
              <a:solidFill>
                <a:schemeClr val="bg1"/>
              </a:solidFill>
              <a:latin typeface="+mj-lt"/>
            </a:endParaRPr>
          </a:p>
          <a:p>
            <a:pPr marL="800082" lvl="1" indent="-342900">
              <a:buFont typeface="Arial" panose="020B0604020202020204" pitchFamily="34" charset="0"/>
              <a:buChar char="•"/>
            </a:pPr>
            <a:r>
              <a:rPr lang="en-US" sz="2400" spc="-70" dirty="0" smtClean="0">
                <a:solidFill>
                  <a:schemeClr val="bg1"/>
                </a:solidFill>
                <a:latin typeface="+mj-lt"/>
              </a:rPr>
              <a:t>Sample introduction</a:t>
            </a:r>
            <a:endParaRPr lang="en-US" sz="2400" spc="-70" dirty="0" smtClean="0">
              <a:solidFill>
                <a:schemeClr val="bg1"/>
              </a:solidFill>
              <a:latin typeface="+mj-lt"/>
            </a:endParaRPr>
          </a:p>
        </p:txBody>
      </p:sp>
    </p:spTree>
    <p:extLst>
      <p:ext uri="{BB962C8B-B14F-4D97-AF65-F5344CB8AC3E}">
        <p14:creationId xmlns:p14="http://schemas.microsoft.com/office/powerpoint/2010/main" val="58771703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25289" y="177539"/>
            <a:ext cx="5955875" cy="5153280"/>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dirty="0">
                <a:gradFill>
                  <a:gsLst>
                    <a:gs pos="0">
                      <a:srgbClr val="FFFFFF"/>
                    </a:gs>
                    <a:gs pos="100000">
                      <a:srgbClr val="FFFFFF"/>
                    </a:gs>
                  </a:gsLst>
                  <a:lin ang="5400000" scaled="1"/>
                </a:gradFill>
                <a:cs typeface="Segoe UI" panose="020B0502040204020203" pitchFamily="34" charset="0"/>
              </a:rPr>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Providing </a:t>
            </a:r>
            <a:r>
              <a:rPr lang="en-US" dirty="0" smtClean="0">
                <a:gradFill>
                  <a:gsLst>
                    <a:gs pos="0">
                      <a:srgbClr val="FFFFFF"/>
                    </a:gs>
                    <a:gs pos="100000">
                      <a:srgbClr val="FFFFFF"/>
                    </a:gs>
                  </a:gsLst>
                  <a:lin ang="5400000" scaled="1"/>
                </a:gradFill>
                <a:cs typeface="Segoe UI" panose="020B0502040204020203" pitchFamily="34" charset="0"/>
              </a:rPr>
              <a:t>add-in model patterns for SharePoint, Office and Office 365 APIs. Ready to use samples to get started.</a:t>
            </a:r>
            <a:endParaRPr lang="en-US" sz="2000" b="1" dirty="0">
              <a:gradFill>
                <a:gsLst>
                  <a:gs pos="0">
                    <a:srgbClr val="FFFFFF"/>
                  </a:gs>
                  <a:gs pos="100000">
                    <a:srgbClr val="FFFFFF"/>
                  </a:gs>
                </a:gsLst>
                <a:lin ang="5400000" scaled="1"/>
              </a:gradFill>
            </a:endParaRPr>
          </a:p>
          <a:p>
            <a:pPr defTabSz="913549">
              <a:lnSpc>
                <a:spcPct val="90000"/>
              </a:lnSpc>
            </a:pPr>
            <a:r>
              <a:rPr lang="en-US" sz="3600"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130</a:t>
            </a: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Visual Studio projects</a:t>
            </a:r>
            <a:b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28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Site provisioning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Remote event receivers </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Large file support</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Taxonomy driven navigation</a:t>
            </a:r>
          </a:p>
          <a:p>
            <a:pPr marL="230115" lvl="1" indent="-230115" defTabSz="565990">
              <a:lnSpc>
                <a:spcPct val="90000"/>
              </a:lnSpc>
              <a:spcBef>
                <a:spcPts val="294"/>
              </a:spcBef>
              <a:spcAft>
                <a:spcPts val="980"/>
              </a:spcAft>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And much more…</a:t>
            </a:r>
            <a:endParaRPr lang="en-US" sz="2000" dirty="0">
              <a:gradFill>
                <a:gsLst>
                  <a:gs pos="0">
                    <a:srgbClr val="FFFFFF"/>
                  </a:gs>
                  <a:gs pos="100000">
                    <a:srgbClr val="FFFFFF"/>
                  </a:gs>
                </a:gsLst>
                <a:lin ang="5400000" scaled="1"/>
              </a:gradFill>
            </a:endParaRPr>
          </a:p>
          <a:p>
            <a:pPr defTabSz="913549">
              <a:lnSpc>
                <a:spcPct val="90000"/>
              </a:lnSpc>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dirty="0" smtClean="0">
                <a:gradFill>
                  <a:gsLst>
                    <a:gs pos="0">
                      <a:srgbClr val="FFFFFF"/>
                    </a:gs>
                    <a:gs pos="100000">
                      <a:srgbClr val="FFFFFF"/>
                    </a:gs>
                  </a:gsLst>
                  <a:lin ang="5400000" scaled="1"/>
                </a:gradFill>
                <a:cs typeface="Segoe UI" panose="020B0502040204020203" pitchFamily="34" charset="0"/>
              </a:rPr>
              <a:t>This is open source project and open for </a:t>
            </a:r>
            <a:r>
              <a:rPr lang="en-US" dirty="0" smtClean="0">
                <a:gradFill>
                  <a:gsLst>
                    <a:gs pos="0">
                      <a:srgbClr val="FFFFFF"/>
                    </a:gs>
                    <a:gs pos="100000">
                      <a:srgbClr val="FFFFFF"/>
                    </a:gs>
                  </a:gsLst>
                  <a:lin ang="5400000" scaled="1"/>
                </a:gradFill>
                <a:cs typeface="Segoe UI" panose="020B0502040204020203" pitchFamily="34" charset="0"/>
              </a:rPr>
              <a:t>contributions</a:t>
            </a:r>
            <a:endParaRPr lang="en-US"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125289" y="5000756"/>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a:t>
            </a:r>
            <a:r>
              <a:rPr lang="en-US" sz="4899" u="sng" dirty="0" err="1">
                <a:gradFill>
                  <a:gsLst>
                    <a:gs pos="2917">
                      <a:srgbClr val="FFFFFF"/>
                    </a:gs>
                    <a:gs pos="30000">
                      <a:srgbClr val="FFFFFF"/>
                    </a:gs>
                  </a:gsLst>
                  <a:lin ang="5400000" scaled="0"/>
                </a:gradFill>
                <a:latin typeface="Segoe UI Light"/>
              </a:rPr>
              <a:t>OfficeDevPnP</a:t>
            </a:r>
            <a:endParaRPr lang="en-US" sz="4899"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343851" y="-220605"/>
            <a:ext cx="5643508" cy="2295452"/>
            <a:chOff x="477350" y="330556"/>
            <a:chExt cx="5758172" cy="234209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b="36340"/>
          <a:stretch/>
        </p:blipFill>
        <p:spPr>
          <a:xfrm>
            <a:off x="1496291" y="2223247"/>
            <a:ext cx="3960245" cy="4500470"/>
          </a:xfrm>
          <a:prstGeom prst="rect">
            <a:avLst/>
          </a:prstGeom>
        </p:spPr>
      </p:pic>
    </p:spTree>
    <p:extLst>
      <p:ext uri="{BB962C8B-B14F-4D97-AF65-F5344CB8AC3E}">
        <p14:creationId xmlns:p14="http://schemas.microsoft.com/office/powerpoint/2010/main" val="267644092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32582502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772"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a:t>
            </a:r>
            <a:r>
              <a:rPr lang="en-US" sz="700" dirty="0" smtClean="0">
                <a:solidFill>
                  <a:srgbClr val="000000">
                    <a:lumMod val="65000"/>
                    <a:lumOff val="35000"/>
                  </a:srgbClr>
                </a:solidFill>
                <a:ea typeface="Segoe UI" pitchFamily="34" charset="0"/>
                <a:cs typeface="Segoe UI" pitchFamily="34" charset="0"/>
              </a:rPr>
              <a:t>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5686"/>
          <a:stretch/>
        </p:blipFill>
        <p:spPr>
          <a:xfrm>
            <a:off x="-38281" y="-9525"/>
            <a:ext cx="12227105" cy="6867523"/>
          </a:xfrm>
          <a:prstGeom prst="rect">
            <a:avLst/>
          </a:prstGeom>
        </p:spPr>
      </p:pic>
      <p:sp>
        <p:nvSpPr>
          <p:cNvPr id="19" name="Rectangle 18"/>
          <p:cNvSpPr/>
          <p:nvPr/>
        </p:nvSpPr>
        <p:spPr bwMode="auto">
          <a:xfrm rot="16200000" flipH="1" flipV="1">
            <a:off x="2646272" y="-2684552"/>
            <a:ext cx="6858000" cy="12227104"/>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sp>
        <p:nvSpPr>
          <p:cNvPr id="18" name="Rectangle 17"/>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4" name="Group 13"/>
          <p:cNvGrpSpPr/>
          <p:nvPr/>
        </p:nvGrpSpPr>
        <p:grpSpPr>
          <a:xfrm>
            <a:off x="1158875" y="2635250"/>
            <a:ext cx="1495425" cy="1968500"/>
            <a:chOff x="1158875" y="2635250"/>
            <a:chExt cx="1495425" cy="1968500"/>
          </a:xfrm>
        </p:grpSpPr>
        <p:grpSp>
          <p:nvGrpSpPr>
            <p:cNvPr id="5" name="Group 4"/>
            <p:cNvGrpSpPr>
              <a:grpSpLocks noChangeAspect="1"/>
            </p:cNvGrpSpPr>
            <p:nvPr/>
          </p:nvGrpSpPr>
          <p:grpSpPr bwMode="auto">
            <a:xfrm>
              <a:off x="1158875" y="2635250"/>
              <a:ext cx="1495425" cy="1968500"/>
              <a:chOff x="730" y="1660"/>
              <a:chExt cx="942" cy="1240"/>
            </a:xfrm>
          </p:grpSpPr>
          <p:sp>
            <p:nvSpPr>
              <p:cNvPr id="7" name="AutoShape 3"/>
              <p:cNvSpPr>
                <a:spLocks noChangeAspect="1" noChangeArrowheads="1" noTextEdit="1"/>
              </p:cNvSpPr>
              <p:nvPr/>
            </p:nvSpPr>
            <p:spPr bwMode="auto">
              <a:xfrm>
                <a:off x="730" y="1660"/>
                <a:ext cx="942"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Rectangle 5"/>
              <p:cNvSpPr>
                <a:spLocks noChangeArrowheads="1"/>
              </p:cNvSpPr>
              <p:nvPr/>
            </p:nvSpPr>
            <p:spPr bwMode="auto">
              <a:xfrm>
                <a:off x="1249" y="1658"/>
                <a:ext cx="38" cy="124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6"/>
              <p:cNvSpPr>
                <a:spLocks/>
              </p:cNvSpPr>
              <p:nvPr/>
            </p:nvSpPr>
            <p:spPr bwMode="auto">
              <a:xfrm>
                <a:off x="733" y="1658"/>
                <a:ext cx="516" cy="133"/>
              </a:xfrm>
              <a:custGeom>
                <a:avLst/>
                <a:gdLst>
                  <a:gd name="T0" fmla="*/ 61 w 516"/>
                  <a:gd name="T1" fmla="*/ 133 h 133"/>
                  <a:gd name="T2" fmla="*/ 516 w 516"/>
                  <a:gd name="T3" fmla="*/ 133 h 133"/>
                  <a:gd name="T4" fmla="*/ 516 w 516"/>
                  <a:gd name="T5" fmla="*/ 0 h 133"/>
                  <a:gd name="T6" fmla="*/ 61 w 516"/>
                  <a:gd name="T7" fmla="*/ 0 h 133"/>
                  <a:gd name="T8" fmla="*/ 0 w 516"/>
                  <a:gd name="T9" fmla="*/ 66 h 133"/>
                  <a:gd name="T10" fmla="*/ 61 w 516"/>
                  <a:gd name="T11" fmla="*/ 133 h 133"/>
                </a:gdLst>
                <a:ahLst/>
                <a:cxnLst>
                  <a:cxn ang="0">
                    <a:pos x="T0" y="T1"/>
                  </a:cxn>
                  <a:cxn ang="0">
                    <a:pos x="T2" y="T3"/>
                  </a:cxn>
                  <a:cxn ang="0">
                    <a:pos x="T4" y="T5"/>
                  </a:cxn>
                  <a:cxn ang="0">
                    <a:pos x="T6" y="T7"/>
                  </a:cxn>
                  <a:cxn ang="0">
                    <a:pos x="T8" y="T9"/>
                  </a:cxn>
                  <a:cxn ang="0">
                    <a:pos x="T10" y="T11"/>
                  </a:cxn>
                </a:cxnLst>
                <a:rect l="0" t="0" r="r" b="b"/>
                <a:pathLst>
                  <a:path w="516" h="133">
                    <a:moveTo>
                      <a:pt x="61" y="133"/>
                    </a:moveTo>
                    <a:lnTo>
                      <a:pt x="516" y="133"/>
                    </a:lnTo>
                    <a:lnTo>
                      <a:pt x="516" y="0"/>
                    </a:lnTo>
                    <a:lnTo>
                      <a:pt x="61" y="0"/>
                    </a:lnTo>
                    <a:lnTo>
                      <a:pt x="0" y="66"/>
                    </a:lnTo>
                    <a:lnTo>
                      <a:pt x="61" y="1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p:cNvSpPr>
                <a:spLocks/>
              </p:cNvSpPr>
              <p:nvPr/>
            </p:nvSpPr>
            <p:spPr bwMode="auto">
              <a:xfrm>
                <a:off x="921" y="1924"/>
                <a:ext cx="328" cy="142"/>
              </a:xfrm>
              <a:custGeom>
                <a:avLst/>
                <a:gdLst>
                  <a:gd name="T0" fmla="*/ 61 w 328"/>
                  <a:gd name="T1" fmla="*/ 142 h 142"/>
                  <a:gd name="T2" fmla="*/ 328 w 328"/>
                  <a:gd name="T3" fmla="*/ 142 h 142"/>
                  <a:gd name="T4" fmla="*/ 328 w 328"/>
                  <a:gd name="T5" fmla="*/ 0 h 142"/>
                  <a:gd name="T6" fmla="*/ 61 w 328"/>
                  <a:gd name="T7" fmla="*/ 0 h 142"/>
                  <a:gd name="T8" fmla="*/ 0 w 328"/>
                  <a:gd name="T9" fmla="*/ 71 h 142"/>
                  <a:gd name="T10" fmla="*/ 61 w 328"/>
                  <a:gd name="T11" fmla="*/ 142 h 142"/>
                </a:gdLst>
                <a:ahLst/>
                <a:cxnLst>
                  <a:cxn ang="0">
                    <a:pos x="T0" y="T1"/>
                  </a:cxn>
                  <a:cxn ang="0">
                    <a:pos x="T2" y="T3"/>
                  </a:cxn>
                  <a:cxn ang="0">
                    <a:pos x="T4" y="T5"/>
                  </a:cxn>
                  <a:cxn ang="0">
                    <a:pos x="T6" y="T7"/>
                  </a:cxn>
                  <a:cxn ang="0">
                    <a:pos x="T8" y="T9"/>
                  </a:cxn>
                  <a:cxn ang="0">
                    <a:pos x="T10" y="T11"/>
                  </a:cxn>
                </a:cxnLst>
                <a:rect l="0" t="0" r="r" b="b"/>
                <a:pathLst>
                  <a:path w="328" h="142">
                    <a:moveTo>
                      <a:pt x="61" y="142"/>
                    </a:moveTo>
                    <a:lnTo>
                      <a:pt x="328" y="142"/>
                    </a:lnTo>
                    <a:lnTo>
                      <a:pt x="328" y="0"/>
                    </a:lnTo>
                    <a:lnTo>
                      <a:pt x="61" y="0"/>
                    </a:lnTo>
                    <a:lnTo>
                      <a:pt x="0" y="71"/>
                    </a:lnTo>
                    <a:lnTo>
                      <a:pt x="61" y="14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1287" y="1791"/>
                <a:ext cx="385" cy="133"/>
              </a:xfrm>
              <a:custGeom>
                <a:avLst/>
                <a:gdLst>
                  <a:gd name="T0" fmla="*/ 323 w 385"/>
                  <a:gd name="T1" fmla="*/ 133 h 133"/>
                  <a:gd name="T2" fmla="*/ 0 w 385"/>
                  <a:gd name="T3" fmla="*/ 133 h 133"/>
                  <a:gd name="T4" fmla="*/ 0 w 385"/>
                  <a:gd name="T5" fmla="*/ 0 h 133"/>
                  <a:gd name="T6" fmla="*/ 323 w 385"/>
                  <a:gd name="T7" fmla="*/ 0 h 133"/>
                  <a:gd name="T8" fmla="*/ 385 w 385"/>
                  <a:gd name="T9" fmla="*/ 66 h 133"/>
                  <a:gd name="T10" fmla="*/ 323 w 385"/>
                  <a:gd name="T11" fmla="*/ 133 h 133"/>
                </a:gdLst>
                <a:ahLst/>
                <a:cxnLst>
                  <a:cxn ang="0">
                    <a:pos x="T0" y="T1"/>
                  </a:cxn>
                  <a:cxn ang="0">
                    <a:pos x="T2" y="T3"/>
                  </a:cxn>
                  <a:cxn ang="0">
                    <a:pos x="T4" y="T5"/>
                  </a:cxn>
                  <a:cxn ang="0">
                    <a:pos x="T6" y="T7"/>
                  </a:cxn>
                  <a:cxn ang="0">
                    <a:pos x="T8" y="T9"/>
                  </a:cxn>
                  <a:cxn ang="0">
                    <a:pos x="T10" y="T11"/>
                  </a:cxn>
                </a:cxnLst>
                <a:rect l="0" t="0" r="r" b="b"/>
                <a:pathLst>
                  <a:path w="385" h="133">
                    <a:moveTo>
                      <a:pt x="323" y="133"/>
                    </a:moveTo>
                    <a:lnTo>
                      <a:pt x="0" y="133"/>
                    </a:lnTo>
                    <a:lnTo>
                      <a:pt x="0" y="0"/>
                    </a:lnTo>
                    <a:lnTo>
                      <a:pt x="323" y="0"/>
                    </a:lnTo>
                    <a:lnTo>
                      <a:pt x="385" y="66"/>
                    </a:lnTo>
                    <a:lnTo>
                      <a:pt x="323" y="1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p:nvSpPr>
          <p:spPr>
            <a:xfrm>
              <a:off x="1420202" y="3538141"/>
              <a:ext cx="1032334" cy="615553"/>
            </a:xfrm>
            <a:prstGeom prst="rect">
              <a:avLst/>
            </a:prstGeom>
            <a:noFill/>
          </p:spPr>
          <p:txBody>
            <a:bodyPr wrap="none" lIns="0" tIns="0" rIns="0" bIns="0" rtlCol="0">
              <a:spAutoFit/>
            </a:bodyPr>
            <a:lstStyle/>
            <a:p>
              <a:pPr algn="ctr"/>
              <a:r>
                <a:rPr lang="en-US" sz="2000" spc="-70" dirty="0" smtClean="0">
                  <a:solidFill>
                    <a:schemeClr val="bg1"/>
                  </a:solidFill>
                </a:rPr>
                <a:t>Monthly </a:t>
              </a:r>
              <a:br>
                <a:rPr lang="en-US" sz="2000" spc="-70" dirty="0" smtClean="0">
                  <a:solidFill>
                    <a:schemeClr val="bg1"/>
                  </a:solidFill>
                </a:rPr>
              </a:br>
              <a:r>
                <a:rPr lang="en-US" sz="2000" spc="-70" dirty="0" smtClean="0">
                  <a:solidFill>
                    <a:schemeClr val="bg1"/>
                  </a:solidFill>
                </a:rPr>
                <a:t>highlights</a:t>
              </a:r>
              <a:endParaRPr lang="en-GB" sz="2000" spc="-70" dirty="0" smtClean="0">
                <a:solidFill>
                  <a:schemeClr val="bg1"/>
                </a:solidFill>
              </a:endParaRPr>
            </a:p>
          </p:txBody>
        </p:sp>
      </p:grpSp>
      <p:grpSp>
        <p:nvGrpSpPr>
          <p:cNvPr id="16" name="Group 15"/>
          <p:cNvGrpSpPr/>
          <p:nvPr/>
        </p:nvGrpSpPr>
        <p:grpSpPr>
          <a:xfrm>
            <a:off x="3765014" y="2742554"/>
            <a:ext cx="1707455" cy="1501627"/>
            <a:chOff x="3634882" y="2632075"/>
            <a:chExt cx="1707455" cy="1501627"/>
          </a:xfrm>
        </p:grpSpPr>
        <p:pic>
          <p:nvPicPr>
            <p:cNvPr id="32" name="Picture 31"/>
            <p:cNvPicPr>
              <a:picLocks noChangeAspect="1"/>
            </p:cNvPicPr>
            <p:nvPr/>
          </p:nvPicPr>
          <p:blipFill>
            <a:blip r:embed="rId3"/>
            <a:stretch>
              <a:fillRect/>
            </a:stretch>
          </p:blipFill>
          <p:spPr>
            <a:xfrm>
              <a:off x="4064182" y="2632075"/>
              <a:ext cx="859116" cy="1497750"/>
            </a:xfrm>
            <a:prstGeom prst="rect">
              <a:avLst/>
            </a:prstGeom>
          </p:spPr>
        </p:pic>
        <p:sp>
          <p:nvSpPr>
            <p:cNvPr id="23" name="TextBox 22"/>
            <p:cNvSpPr txBox="1"/>
            <p:nvPr/>
          </p:nvSpPr>
          <p:spPr>
            <a:xfrm>
              <a:off x="3634882" y="3518149"/>
              <a:ext cx="1707455" cy="615553"/>
            </a:xfrm>
            <a:prstGeom prst="rect">
              <a:avLst/>
            </a:prstGeom>
            <a:noFill/>
          </p:spPr>
          <p:txBody>
            <a:bodyPr wrap="none" lIns="0" tIns="0" rIns="0" bIns="0" rtlCol="0">
              <a:spAutoFit/>
            </a:bodyPr>
            <a:lstStyle/>
            <a:p>
              <a:pPr algn="ctr"/>
              <a:r>
                <a:rPr lang="en-US" sz="2000" spc="-70" dirty="0" smtClean="0">
                  <a:solidFill>
                    <a:schemeClr val="bg1"/>
                  </a:solidFill>
                </a:rPr>
                <a:t>Contributions</a:t>
              </a:r>
              <a:br>
                <a:rPr lang="en-US" sz="2000" spc="-70" dirty="0" smtClean="0">
                  <a:solidFill>
                    <a:schemeClr val="bg1"/>
                  </a:solidFill>
                </a:rPr>
              </a:br>
              <a:r>
                <a:rPr lang="en-US" sz="2000" spc="-70" dirty="0" smtClean="0">
                  <a:solidFill>
                    <a:schemeClr val="bg1"/>
                  </a:solidFill>
                </a:rPr>
                <a:t>and other topics</a:t>
              </a:r>
              <a:endParaRPr lang="en-GB" sz="2000" spc="-70" dirty="0" smtClean="0">
                <a:solidFill>
                  <a:schemeClr val="bg1"/>
                </a:solidFill>
              </a:endParaRPr>
            </a:p>
          </p:txBody>
        </p:sp>
      </p:grpSp>
      <p:grpSp>
        <p:nvGrpSpPr>
          <p:cNvPr id="68" name="Group 67"/>
          <p:cNvGrpSpPr/>
          <p:nvPr/>
        </p:nvGrpSpPr>
        <p:grpSpPr>
          <a:xfrm>
            <a:off x="9324881" y="2632075"/>
            <a:ext cx="1727566" cy="1957388"/>
            <a:chOff x="6344174" y="2632075"/>
            <a:chExt cx="1727566" cy="1957388"/>
          </a:xfrm>
        </p:grpSpPr>
        <p:grpSp>
          <p:nvGrpSpPr>
            <p:cNvPr id="34" name="Group 33"/>
            <p:cNvGrpSpPr/>
            <p:nvPr/>
          </p:nvGrpSpPr>
          <p:grpSpPr>
            <a:xfrm>
              <a:off x="6369941" y="2632075"/>
              <a:ext cx="1701799" cy="1957388"/>
              <a:chOff x="6650038" y="3992563"/>
              <a:chExt cx="1701799" cy="1957388"/>
            </a:xfrm>
          </p:grpSpPr>
          <p:sp>
            <p:nvSpPr>
              <p:cNvPr id="35" name="Freeform 7"/>
              <p:cNvSpPr>
                <a:spLocks/>
              </p:cNvSpPr>
              <p:nvPr/>
            </p:nvSpPr>
            <p:spPr bwMode="auto">
              <a:xfrm>
                <a:off x="7043738" y="5573713"/>
                <a:ext cx="449262" cy="376238"/>
              </a:xfrm>
              <a:custGeom>
                <a:avLst/>
                <a:gdLst>
                  <a:gd name="T0" fmla="*/ 156 w 283"/>
                  <a:gd name="T1" fmla="*/ 39 h 237"/>
                  <a:gd name="T2" fmla="*/ 156 w 283"/>
                  <a:gd name="T3" fmla="*/ 0 h 237"/>
                  <a:gd name="T4" fmla="*/ 187 w 283"/>
                  <a:gd name="T5" fmla="*/ 0 h 237"/>
                  <a:gd name="T6" fmla="*/ 187 w 283"/>
                  <a:gd name="T7" fmla="*/ 39 h 237"/>
                  <a:gd name="T8" fmla="*/ 197 w 283"/>
                  <a:gd name="T9" fmla="*/ 39 h 237"/>
                  <a:gd name="T10" fmla="*/ 197 w 283"/>
                  <a:gd name="T11" fmla="*/ 0 h 237"/>
                  <a:gd name="T12" fmla="*/ 228 w 283"/>
                  <a:gd name="T13" fmla="*/ 0 h 237"/>
                  <a:gd name="T14" fmla="*/ 228 w 283"/>
                  <a:gd name="T15" fmla="*/ 39 h 237"/>
                  <a:gd name="T16" fmla="*/ 283 w 283"/>
                  <a:gd name="T17" fmla="*/ 39 h 237"/>
                  <a:gd name="T18" fmla="*/ 283 w 283"/>
                  <a:gd name="T19" fmla="*/ 49 h 237"/>
                  <a:gd name="T20" fmla="*/ 270 w 283"/>
                  <a:gd name="T21" fmla="*/ 49 h 237"/>
                  <a:gd name="T22" fmla="*/ 270 w 283"/>
                  <a:gd name="T23" fmla="*/ 237 h 237"/>
                  <a:gd name="T24" fmla="*/ 13 w 283"/>
                  <a:gd name="T25" fmla="*/ 237 h 237"/>
                  <a:gd name="T26" fmla="*/ 13 w 283"/>
                  <a:gd name="T27" fmla="*/ 49 h 237"/>
                  <a:gd name="T28" fmla="*/ 0 w 283"/>
                  <a:gd name="T29" fmla="*/ 49 h 237"/>
                  <a:gd name="T30" fmla="*/ 0 w 283"/>
                  <a:gd name="T31" fmla="*/ 39 h 237"/>
                  <a:gd name="T32" fmla="*/ 156 w 283"/>
                  <a:gd name="T33" fmla="*/ 3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3" h="237">
                    <a:moveTo>
                      <a:pt x="156" y="39"/>
                    </a:moveTo>
                    <a:lnTo>
                      <a:pt x="156" y="0"/>
                    </a:lnTo>
                    <a:lnTo>
                      <a:pt x="187" y="0"/>
                    </a:lnTo>
                    <a:lnTo>
                      <a:pt x="187" y="39"/>
                    </a:lnTo>
                    <a:lnTo>
                      <a:pt x="197" y="39"/>
                    </a:lnTo>
                    <a:lnTo>
                      <a:pt x="197" y="0"/>
                    </a:lnTo>
                    <a:lnTo>
                      <a:pt x="228" y="0"/>
                    </a:lnTo>
                    <a:lnTo>
                      <a:pt x="228" y="39"/>
                    </a:lnTo>
                    <a:lnTo>
                      <a:pt x="283" y="39"/>
                    </a:lnTo>
                    <a:lnTo>
                      <a:pt x="283" y="49"/>
                    </a:lnTo>
                    <a:lnTo>
                      <a:pt x="270" y="49"/>
                    </a:lnTo>
                    <a:lnTo>
                      <a:pt x="270" y="237"/>
                    </a:lnTo>
                    <a:lnTo>
                      <a:pt x="13" y="237"/>
                    </a:lnTo>
                    <a:lnTo>
                      <a:pt x="13" y="49"/>
                    </a:lnTo>
                    <a:lnTo>
                      <a:pt x="0" y="49"/>
                    </a:lnTo>
                    <a:lnTo>
                      <a:pt x="0" y="39"/>
                    </a:lnTo>
                    <a:lnTo>
                      <a:pt x="156" y="3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Rectangle 17"/>
              <p:cNvSpPr>
                <a:spLocks noChangeArrowheads="1"/>
              </p:cNvSpPr>
              <p:nvPr/>
            </p:nvSpPr>
            <p:spPr bwMode="auto">
              <a:xfrm>
                <a:off x="7577137" y="5922963"/>
                <a:ext cx="582612"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Rectangle 18"/>
              <p:cNvSpPr>
                <a:spLocks noChangeArrowheads="1"/>
              </p:cNvSpPr>
              <p:nvPr/>
            </p:nvSpPr>
            <p:spPr bwMode="auto">
              <a:xfrm>
                <a:off x="78152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Oval 19"/>
              <p:cNvSpPr>
                <a:spLocks noChangeArrowheads="1"/>
              </p:cNvSpPr>
              <p:nvPr/>
            </p:nvSpPr>
            <p:spPr bwMode="auto">
              <a:xfrm>
                <a:off x="7769224" y="5757863"/>
                <a:ext cx="117475"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Oval 20"/>
              <p:cNvSpPr>
                <a:spLocks noChangeArrowheads="1"/>
              </p:cNvSpPr>
              <p:nvPr/>
            </p:nvSpPr>
            <p:spPr bwMode="auto">
              <a:xfrm>
                <a:off x="77850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21"/>
              <p:cNvSpPr>
                <a:spLocks noChangeArrowheads="1"/>
              </p:cNvSpPr>
              <p:nvPr/>
            </p:nvSpPr>
            <p:spPr bwMode="auto">
              <a:xfrm>
                <a:off x="76628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Oval 22"/>
              <p:cNvSpPr>
                <a:spLocks noChangeArrowheads="1"/>
              </p:cNvSpPr>
              <p:nvPr/>
            </p:nvSpPr>
            <p:spPr bwMode="auto">
              <a:xfrm>
                <a:off x="7616824" y="5757863"/>
                <a:ext cx="115887"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Oval 23"/>
              <p:cNvSpPr>
                <a:spLocks noChangeArrowheads="1"/>
              </p:cNvSpPr>
              <p:nvPr/>
            </p:nvSpPr>
            <p:spPr bwMode="auto">
              <a:xfrm>
                <a:off x="76326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Rectangle 25"/>
              <p:cNvSpPr>
                <a:spLocks noChangeArrowheads="1"/>
              </p:cNvSpPr>
              <p:nvPr/>
            </p:nvSpPr>
            <p:spPr bwMode="auto">
              <a:xfrm>
                <a:off x="6650038" y="5627688"/>
                <a:ext cx="369887" cy="322263"/>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Rectangle 26"/>
              <p:cNvSpPr>
                <a:spLocks noChangeArrowheads="1"/>
              </p:cNvSpPr>
              <p:nvPr/>
            </p:nvSpPr>
            <p:spPr bwMode="auto">
              <a:xfrm>
                <a:off x="6650038" y="5611813"/>
                <a:ext cx="390525" cy="158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Rectangle 27"/>
              <p:cNvSpPr>
                <a:spLocks noChangeArrowheads="1"/>
              </p:cNvSpPr>
              <p:nvPr/>
            </p:nvSpPr>
            <p:spPr bwMode="auto">
              <a:xfrm>
                <a:off x="6837363" y="5846763"/>
                <a:ext cx="52387"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Rectangle 28"/>
              <p:cNvSpPr>
                <a:spLocks noChangeArrowheads="1"/>
              </p:cNvSpPr>
              <p:nvPr/>
            </p:nvSpPr>
            <p:spPr bwMode="auto">
              <a:xfrm>
                <a:off x="6743700" y="5846763"/>
                <a:ext cx="53975"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Rectangle 29"/>
              <p:cNvSpPr>
                <a:spLocks noChangeArrowheads="1"/>
              </p:cNvSpPr>
              <p:nvPr/>
            </p:nvSpPr>
            <p:spPr bwMode="auto">
              <a:xfrm>
                <a:off x="6651625" y="5668963"/>
                <a:ext cx="330200" cy="539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Rectangle 30"/>
              <p:cNvSpPr>
                <a:spLocks noChangeArrowheads="1"/>
              </p:cNvSpPr>
              <p:nvPr/>
            </p:nvSpPr>
            <p:spPr bwMode="auto">
              <a:xfrm>
                <a:off x="6651625" y="5761038"/>
                <a:ext cx="330200" cy="523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Rectangle 31"/>
              <p:cNvSpPr>
                <a:spLocks noChangeArrowheads="1"/>
              </p:cNvSpPr>
              <p:nvPr/>
            </p:nvSpPr>
            <p:spPr bwMode="auto">
              <a:xfrm>
                <a:off x="6678613" y="5548313"/>
                <a:ext cx="158750"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Rectangle 32"/>
              <p:cNvSpPr>
                <a:spLocks noChangeArrowheads="1"/>
              </p:cNvSpPr>
              <p:nvPr/>
            </p:nvSpPr>
            <p:spPr bwMode="auto">
              <a:xfrm>
                <a:off x="7110413" y="5259388"/>
                <a:ext cx="406400" cy="6905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Rectangle 33"/>
              <p:cNvSpPr>
                <a:spLocks noChangeArrowheads="1"/>
              </p:cNvSpPr>
              <p:nvPr/>
            </p:nvSpPr>
            <p:spPr bwMode="auto">
              <a:xfrm>
                <a:off x="7089775" y="5243513"/>
                <a:ext cx="447675" cy="158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Rectangle 34"/>
              <p:cNvSpPr>
                <a:spLocks noChangeArrowheads="1"/>
              </p:cNvSpPr>
              <p:nvPr/>
            </p:nvSpPr>
            <p:spPr bwMode="auto">
              <a:xfrm>
                <a:off x="7332663"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Rectangle 35"/>
              <p:cNvSpPr>
                <a:spLocks noChangeArrowheads="1"/>
              </p:cNvSpPr>
              <p:nvPr/>
            </p:nvSpPr>
            <p:spPr bwMode="auto">
              <a:xfrm>
                <a:off x="7242175"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Rectangle 36"/>
              <p:cNvSpPr>
                <a:spLocks noChangeArrowheads="1"/>
              </p:cNvSpPr>
              <p:nvPr/>
            </p:nvSpPr>
            <p:spPr bwMode="auto">
              <a:xfrm>
                <a:off x="7150100" y="548798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Rectangle 37"/>
              <p:cNvSpPr>
                <a:spLocks noChangeArrowheads="1"/>
              </p:cNvSpPr>
              <p:nvPr/>
            </p:nvSpPr>
            <p:spPr bwMode="auto">
              <a:xfrm>
                <a:off x="7150100" y="5578475"/>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Rectangle 38"/>
              <p:cNvSpPr>
                <a:spLocks noChangeArrowheads="1"/>
              </p:cNvSpPr>
              <p:nvPr/>
            </p:nvSpPr>
            <p:spPr bwMode="auto">
              <a:xfrm>
                <a:off x="7150100" y="5668963"/>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Rectangle 39"/>
              <p:cNvSpPr>
                <a:spLocks noChangeArrowheads="1"/>
              </p:cNvSpPr>
              <p:nvPr/>
            </p:nvSpPr>
            <p:spPr bwMode="auto">
              <a:xfrm>
                <a:off x="7150100" y="576103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Rectangle 40"/>
              <p:cNvSpPr>
                <a:spLocks noChangeArrowheads="1"/>
              </p:cNvSpPr>
              <p:nvPr/>
            </p:nvSpPr>
            <p:spPr bwMode="auto">
              <a:xfrm>
                <a:off x="7150100" y="5303838"/>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Rectangle 41"/>
              <p:cNvSpPr>
                <a:spLocks noChangeArrowheads="1"/>
              </p:cNvSpPr>
              <p:nvPr/>
            </p:nvSpPr>
            <p:spPr bwMode="auto">
              <a:xfrm>
                <a:off x="7150100" y="5395913"/>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Rectangle 42"/>
              <p:cNvSpPr>
                <a:spLocks noChangeArrowheads="1"/>
              </p:cNvSpPr>
              <p:nvPr/>
            </p:nvSpPr>
            <p:spPr bwMode="auto">
              <a:xfrm>
                <a:off x="7400925"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Rectangle 43"/>
              <p:cNvSpPr>
                <a:spLocks noChangeArrowheads="1"/>
              </p:cNvSpPr>
              <p:nvPr/>
            </p:nvSpPr>
            <p:spPr bwMode="auto">
              <a:xfrm>
                <a:off x="7335838"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44"/>
              <p:cNvSpPr>
                <a:spLocks noChangeArrowheads="1"/>
              </p:cNvSpPr>
              <p:nvPr/>
            </p:nvSpPr>
            <p:spPr bwMode="auto">
              <a:xfrm>
                <a:off x="7485063" y="5922963"/>
                <a:ext cx="153987"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Rectangle 45"/>
              <p:cNvSpPr>
                <a:spLocks noChangeArrowheads="1"/>
              </p:cNvSpPr>
              <p:nvPr/>
            </p:nvSpPr>
            <p:spPr bwMode="auto">
              <a:xfrm>
                <a:off x="6981825" y="5922963"/>
                <a:ext cx="222250"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46"/>
              <p:cNvSpPr>
                <a:spLocks/>
              </p:cNvSpPr>
              <p:nvPr/>
            </p:nvSpPr>
            <p:spPr bwMode="auto">
              <a:xfrm>
                <a:off x="7559675" y="4000500"/>
                <a:ext cx="781050" cy="511175"/>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47"/>
              <p:cNvSpPr>
                <a:spLocks/>
              </p:cNvSpPr>
              <p:nvPr/>
            </p:nvSpPr>
            <p:spPr bwMode="auto">
              <a:xfrm>
                <a:off x="7356475" y="4341813"/>
                <a:ext cx="995362" cy="1460500"/>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48"/>
              <p:cNvSpPr>
                <a:spLocks/>
              </p:cNvSpPr>
              <p:nvPr/>
            </p:nvSpPr>
            <p:spPr bwMode="auto">
              <a:xfrm>
                <a:off x="7005638" y="3992563"/>
                <a:ext cx="509587" cy="331788"/>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49"/>
              <p:cNvSpPr>
                <a:spLocks/>
              </p:cNvSpPr>
              <p:nvPr/>
            </p:nvSpPr>
            <p:spPr bwMode="auto">
              <a:xfrm>
                <a:off x="6951663" y="4213225"/>
                <a:ext cx="573087" cy="1589088"/>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4" name="TextBox 23"/>
            <p:cNvSpPr txBox="1"/>
            <p:nvPr/>
          </p:nvSpPr>
          <p:spPr>
            <a:xfrm>
              <a:off x="6344174" y="3204687"/>
              <a:ext cx="1688924" cy="615553"/>
            </a:xfrm>
            <a:prstGeom prst="rect">
              <a:avLst/>
            </a:prstGeom>
            <a:noFill/>
          </p:spPr>
          <p:txBody>
            <a:bodyPr wrap="none" lIns="0" tIns="0" rIns="0" bIns="0" rtlCol="0">
              <a:spAutoFit/>
            </a:bodyPr>
            <a:lstStyle/>
            <a:p>
              <a:pPr algn="ctr"/>
              <a:r>
                <a:rPr lang="en-US" sz="2000" spc="-70" dirty="0" smtClean="0">
                  <a:solidFill>
                    <a:schemeClr val="bg1"/>
                  </a:solidFill>
                </a:rPr>
                <a:t>Demos, demos, </a:t>
              </a:r>
              <a:br>
                <a:rPr lang="en-US" sz="2000" spc="-70" dirty="0" smtClean="0">
                  <a:solidFill>
                    <a:schemeClr val="bg1"/>
                  </a:solidFill>
                </a:rPr>
              </a:br>
              <a:r>
                <a:rPr lang="en-US" sz="2000" spc="-70" dirty="0" smtClean="0">
                  <a:solidFill>
                    <a:schemeClr val="bg1"/>
                  </a:solidFill>
                </a:rPr>
                <a:t>demos</a:t>
              </a:r>
              <a:endParaRPr lang="en-GB" sz="2000" spc="-70" dirty="0" smtClean="0">
                <a:solidFill>
                  <a:schemeClr val="bg1"/>
                </a:solidFill>
              </a:endParaRPr>
            </a:p>
          </p:txBody>
        </p:sp>
      </p:grpSp>
      <p:grpSp>
        <p:nvGrpSpPr>
          <p:cNvPr id="3" name="Group 2"/>
          <p:cNvGrpSpPr/>
          <p:nvPr/>
        </p:nvGrpSpPr>
        <p:grpSpPr>
          <a:xfrm>
            <a:off x="6448245" y="2421540"/>
            <a:ext cx="1717746" cy="1954085"/>
            <a:chOff x="6466991" y="2252591"/>
            <a:chExt cx="1717746" cy="1954085"/>
          </a:xfrm>
        </p:grpSpPr>
        <p:sp>
          <p:nvSpPr>
            <p:cNvPr id="25" name="TextBox 24"/>
            <p:cNvSpPr txBox="1"/>
            <p:nvPr/>
          </p:nvSpPr>
          <p:spPr>
            <a:xfrm>
              <a:off x="6613640" y="3591123"/>
              <a:ext cx="1474250" cy="615553"/>
            </a:xfrm>
            <a:prstGeom prst="rect">
              <a:avLst/>
            </a:prstGeom>
            <a:noFill/>
          </p:spPr>
          <p:txBody>
            <a:bodyPr wrap="none" lIns="0" tIns="0" rIns="0" bIns="0" rtlCol="0">
              <a:spAutoFit/>
            </a:bodyPr>
            <a:lstStyle/>
            <a:p>
              <a:pPr algn="ctr"/>
              <a:r>
                <a:rPr lang="en-US" sz="2000" spc="-70" dirty="0" smtClean="0">
                  <a:solidFill>
                    <a:schemeClr val="bg1"/>
                  </a:solidFill>
                </a:rPr>
                <a:t>Roadmap and</a:t>
              </a:r>
              <a:br>
                <a:rPr lang="en-US" sz="2000" spc="-70" dirty="0" smtClean="0">
                  <a:solidFill>
                    <a:schemeClr val="bg1"/>
                  </a:solidFill>
                </a:rPr>
              </a:br>
              <a:r>
                <a:rPr lang="en-US" sz="2000" spc="-70" dirty="0" smtClean="0">
                  <a:solidFill>
                    <a:schemeClr val="bg1"/>
                  </a:solidFill>
                </a:rPr>
                <a:t>next steps</a:t>
              </a:r>
              <a:endParaRPr lang="en-GB" sz="2000" spc="-70" dirty="0" smtClean="0">
                <a:solidFill>
                  <a:schemeClr val="bg1"/>
                </a:solidFill>
              </a:endParaRPr>
            </a:p>
          </p:txBody>
        </p:sp>
        <p:pic>
          <p:nvPicPr>
            <p:cNvPr id="70" name="Picture 69"/>
            <p:cNvPicPr>
              <a:picLocks noChangeAspect="1"/>
            </p:cNvPicPr>
            <p:nvPr/>
          </p:nvPicPr>
          <p:blipFill>
            <a:blip r:embed="rId4"/>
            <a:stretch>
              <a:fillRect/>
            </a:stretch>
          </p:blipFill>
          <p:spPr>
            <a:xfrm>
              <a:off x="6466991" y="2252591"/>
              <a:ext cx="1717746" cy="1717746"/>
            </a:xfrm>
            <a:prstGeom prst="rect">
              <a:avLst/>
            </a:prstGeom>
          </p:spPr>
        </p:pic>
      </p:grpSp>
    </p:spTree>
    <p:extLst>
      <p:ext uri="{BB962C8B-B14F-4D97-AF65-F5344CB8AC3E}">
        <p14:creationId xmlns:p14="http://schemas.microsoft.com/office/powerpoint/2010/main" val="3291581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nodeType="withEffect">
                                  <p:stCondLst>
                                    <p:cond delay="1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1000"/>
                                        <p:tgtEl>
                                          <p:spTgt spid="68"/>
                                        </p:tgtEl>
                                      </p:cBhvr>
                                    </p:animEffect>
                                    <p:anim calcmode="lin" valueType="num">
                                      <p:cBhvr>
                                        <p:cTn id="26" dur="1000" fill="hold"/>
                                        <p:tgtEl>
                                          <p:spTgt spid="68"/>
                                        </p:tgtEl>
                                        <p:attrNameLst>
                                          <p:attrName>ppt_x</p:attrName>
                                        </p:attrNameLst>
                                      </p:cBhvr>
                                      <p:tavLst>
                                        <p:tav tm="0">
                                          <p:val>
                                            <p:strVal val="#ppt_x"/>
                                          </p:val>
                                        </p:tav>
                                        <p:tav tm="100000">
                                          <p:val>
                                            <p:strVal val="#ppt_x"/>
                                          </p:val>
                                        </p:tav>
                                      </p:tavLst>
                                    </p:anim>
                                    <p:anim calcmode="lin" valueType="num">
                                      <p:cBhvr>
                                        <p:cTn id="27"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6499412" y="-4131"/>
            <a:ext cx="5689413"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nl-BE"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hidden="1"/>
          <p:cNvSpPr/>
          <p:nvPr/>
        </p:nvSpPr>
        <p:spPr bwMode="auto">
          <a:xfrm>
            <a:off x="7351" y="1336948"/>
            <a:ext cx="6169424" cy="5516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42" tIns="143236" rIns="179042" bIns="143236" numCol="1" spcCol="0" rtlCol="0" fromWordArt="0" anchor="t" anchorCtr="0" forceAA="0" compatLnSpc="1">
            <a:prstTxWarp prst="textNoShape">
              <a:avLst/>
            </a:prstTxWarp>
            <a:noAutofit/>
          </a:bodyPr>
          <a:lstStyle/>
          <a:p>
            <a:pPr algn="ctr" defTabSz="912924" fontAlgn="base">
              <a:lnSpc>
                <a:spcPct val="90000"/>
              </a:lnSpc>
              <a:spcBef>
                <a:spcPct val="0"/>
              </a:spcBef>
              <a:spcAft>
                <a:spcPct val="0"/>
              </a:spcAft>
            </a:pPr>
            <a:endParaRPr lang="en-US" sz="2349"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50922" y="3581303"/>
            <a:ext cx="5438117" cy="3272566"/>
          </a:xfrm>
          <a:prstGeom prst="rect">
            <a:avLst/>
          </a:prstGeom>
          <a:noFill/>
        </p:spPr>
        <p:txBody>
          <a:bodyPr wrap="square" lIns="179042" tIns="143236" rIns="179042" bIns="143236" rtlCol="0">
            <a:spAutoFit/>
          </a:bodyPr>
          <a:lstStyle/>
          <a:p>
            <a:pPr defTabSz="913013">
              <a:lnSpc>
                <a:spcPct val="90000"/>
              </a:lnSpc>
              <a:spcAft>
                <a:spcPts val="588"/>
              </a:spcAft>
            </a:pPr>
            <a:r>
              <a:rPr lang="en-US" sz="4312" u="sng" dirty="0">
                <a:gradFill>
                  <a:gsLst>
                    <a:gs pos="2917">
                      <a:srgbClr val="FFFFFF"/>
                    </a:gs>
                    <a:gs pos="30000">
                      <a:srgbClr val="FFFFFF"/>
                    </a:gs>
                  </a:gsLst>
                  <a:lin ang="5400000" scaled="0"/>
                </a:gradFill>
                <a:latin typeface="Segoe UI Light"/>
              </a:rPr>
              <a:t>aka.ms/</a:t>
            </a:r>
            <a:r>
              <a:rPr lang="en-US" sz="4312" u="sng" dirty="0" err="1">
                <a:gradFill>
                  <a:gsLst>
                    <a:gs pos="2917">
                      <a:srgbClr val="FFFFFF"/>
                    </a:gs>
                    <a:gs pos="30000">
                      <a:srgbClr val="FFFFFF"/>
                    </a:gs>
                  </a:gsLst>
                  <a:lin ang="5400000" scaled="0"/>
                </a:gradFill>
                <a:latin typeface="Segoe UI Light"/>
              </a:rPr>
              <a:t>OfficeDevPnP</a:t>
            </a:r>
            <a:endParaRPr lang="en-US" sz="4312" u="sng" dirty="0">
              <a:gradFill>
                <a:gsLst>
                  <a:gs pos="2917">
                    <a:srgbClr val="FFFFFF"/>
                  </a:gs>
                  <a:gs pos="30000">
                    <a:srgbClr val="FFFFFF"/>
                  </a:gs>
                </a:gsLst>
                <a:lin ang="5400000" scaled="0"/>
              </a:gradFill>
              <a:latin typeface="Segoe UI Light"/>
            </a:endParaRPr>
          </a:p>
          <a:p>
            <a:pPr defTabSz="913013">
              <a:lnSpc>
                <a:spcPct val="90000"/>
              </a:lnSpc>
              <a:spcAft>
                <a:spcPts val="588"/>
              </a:spcAft>
            </a:pPr>
            <a:endParaRPr lang="en-US" sz="3528" u="sng" dirty="0">
              <a:gradFill>
                <a:gsLst>
                  <a:gs pos="2917">
                    <a:srgbClr val="FFFFFF"/>
                  </a:gs>
                  <a:gs pos="30000">
                    <a:srgbClr val="FFFFFF"/>
                  </a:gs>
                </a:gsLst>
                <a:lin ang="5400000" scaled="0"/>
              </a:gradFill>
              <a:latin typeface="Segoe UI Light"/>
            </a:endParaRPr>
          </a:p>
          <a:p>
            <a:pPr defTabSz="913013">
              <a:lnSpc>
                <a:spcPct val="90000"/>
              </a:lnSpc>
              <a:spcAft>
                <a:spcPts val="588"/>
              </a:spcAft>
            </a:pPr>
            <a:r>
              <a:rPr lang="en-US" sz="2744" u="sng" dirty="0">
                <a:gradFill>
                  <a:gsLst>
                    <a:gs pos="2917">
                      <a:srgbClr val="FFFFFF"/>
                    </a:gs>
                    <a:gs pos="30000">
                      <a:srgbClr val="FFFFFF"/>
                    </a:gs>
                  </a:gsLst>
                  <a:lin ang="5400000" scaled="0"/>
                </a:gradFill>
                <a:latin typeface="Segoe UI Light"/>
              </a:rPr>
              <a:t>aka.ms/</a:t>
            </a:r>
            <a:r>
              <a:rPr lang="en-US" sz="2744" u="sng" dirty="0" err="1">
                <a:gradFill>
                  <a:gsLst>
                    <a:gs pos="2917">
                      <a:srgbClr val="FFFFFF"/>
                    </a:gs>
                    <a:gs pos="30000">
                      <a:srgbClr val="FFFFFF"/>
                    </a:gs>
                  </a:gsLst>
                  <a:lin ang="5400000" scaled="0"/>
                </a:gradFill>
                <a:latin typeface="Segoe UI Light"/>
              </a:rPr>
              <a:t>OfficeDevPnPYammer</a:t>
            </a:r>
            <a:endParaRPr lang="en-US" sz="2744" u="sng" dirty="0">
              <a:gradFill>
                <a:gsLst>
                  <a:gs pos="2917">
                    <a:srgbClr val="FFFFFF"/>
                  </a:gs>
                  <a:gs pos="30000">
                    <a:srgbClr val="FFFFFF"/>
                  </a:gs>
                </a:gsLst>
                <a:lin ang="5400000" scaled="0"/>
              </a:gradFill>
              <a:latin typeface="Segoe UI Light"/>
            </a:endParaRPr>
          </a:p>
          <a:p>
            <a:pPr defTabSz="913013">
              <a:lnSpc>
                <a:spcPct val="90000"/>
              </a:lnSpc>
              <a:spcAft>
                <a:spcPts val="588"/>
              </a:spcAft>
            </a:pPr>
            <a:r>
              <a:rPr lang="en-US" sz="2744" u="sng" dirty="0">
                <a:gradFill>
                  <a:gsLst>
                    <a:gs pos="2917">
                      <a:srgbClr val="FFFFFF"/>
                    </a:gs>
                    <a:gs pos="30000">
                      <a:srgbClr val="FFFFFF"/>
                    </a:gs>
                  </a:gsLst>
                  <a:lin ang="5400000" scaled="0"/>
                </a:gradFill>
                <a:latin typeface="Segoe UI Light"/>
              </a:rPr>
              <a:t>aka.ms/</a:t>
            </a:r>
            <a:r>
              <a:rPr lang="en-US" sz="2744" u="sng" dirty="0" err="1">
                <a:gradFill>
                  <a:gsLst>
                    <a:gs pos="2917">
                      <a:srgbClr val="FFFFFF"/>
                    </a:gs>
                    <a:gs pos="30000">
                      <a:srgbClr val="FFFFFF"/>
                    </a:gs>
                  </a:gsLst>
                  <a:lin ang="5400000" scaled="0"/>
                </a:gradFill>
                <a:latin typeface="Segoe UI Light"/>
              </a:rPr>
              <a:t>OfficeDevPnPMSDN</a:t>
            </a:r>
            <a:endParaRPr lang="en-US" sz="2744" u="sng" dirty="0">
              <a:gradFill>
                <a:gsLst>
                  <a:gs pos="2917">
                    <a:srgbClr val="FFFFFF"/>
                  </a:gs>
                  <a:gs pos="30000">
                    <a:srgbClr val="FFFFFF"/>
                  </a:gs>
                </a:gsLst>
                <a:lin ang="5400000" scaled="0"/>
              </a:gradFill>
              <a:latin typeface="Segoe UI Light"/>
            </a:endParaRPr>
          </a:p>
          <a:p>
            <a:pPr defTabSz="913013">
              <a:lnSpc>
                <a:spcPct val="90000"/>
              </a:lnSpc>
              <a:spcAft>
                <a:spcPts val="588"/>
              </a:spcAft>
            </a:pPr>
            <a:r>
              <a:rPr lang="en-US" sz="2744" u="sng" dirty="0">
                <a:gradFill>
                  <a:gsLst>
                    <a:gs pos="2917">
                      <a:srgbClr val="FFFFFF"/>
                    </a:gs>
                    <a:gs pos="30000">
                      <a:srgbClr val="FFFFFF"/>
                    </a:gs>
                  </a:gsLst>
                  <a:lin ang="5400000" scaled="0"/>
                </a:gradFill>
                <a:latin typeface="Segoe UI Light"/>
              </a:rPr>
              <a:t>aka.ms/</a:t>
            </a:r>
            <a:r>
              <a:rPr lang="en-US" sz="2744" u="sng" dirty="0" err="1">
                <a:gradFill>
                  <a:gsLst>
                    <a:gs pos="2917">
                      <a:srgbClr val="FFFFFF"/>
                    </a:gs>
                    <a:gs pos="30000">
                      <a:srgbClr val="FFFFFF"/>
                    </a:gs>
                  </a:gsLst>
                  <a:lin ang="5400000" scaled="0"/>
                </a:gradFill>
                <a:latin typeface="Segoe UI Light"/>
              </a:rPr>
              <a:t>OfficeDevPnPVideos</a:t>
            </a:r>
            <a:endParaRPr lang="en-US" sz="2744" u="sng" dirty="0">
              <a:gradFill>
                <a:gsLst>
                  <a:gs pos="2917">
                    <a:srgbClr val="FFFFFF"/>
                  </a:gs>
                  <a:gs pos="30000">
                    <a:srgbClr val="FFFFFF"/>
                  </a:gs>
                </a:gsLst>
                <a:lin ang="5400000" scaled="0"/>
              </a:gradFill>
              <a:latin typeface="Segoe UI Light"/>
            </a:endParaRPr>
          </a:p>
          <a:p>
            <a:pPr defTabSz="913013">
              <a:lnSpc>
                <a:spcPct val="90000"/>
              </a:lnSpc>
              <a:spcAft>
                <a:spcPts val="588"/>
              </a:spcAft>
            </a:pPr>
            <a:r>
              <a:rPr lang="en-US" sz="2744" u="sng" dirty="0">
                <a:gradFill>
                  <a:gsLst>
                    <a:gs pos="2917">
                      <a:srgbClr val="FFFFFF"/>
                    </a:gs>
                    <a:gs pos="30000">
                      <a:srgbClr val="FFFFFF"/>
                    </a:gs>
                  </a:gsLst>
                  <a:lin ang="5400000" scaled="0"/>
                </a:gradFill>
                <a:latin typeface="Segoe UI Light"/>
              </a:rPr>
              <a:t>aka.ms/</a:t>
            </a:r>
            <a:r>
              <a:rPr lang="en-US" sz="2744" u="sng" dirty="0" err="1">
                <a:gradFill>
                  <a:gsLst>
                    <a:gs pos="2917">
                      <a:srgbClr val="FFFFFF"/>
                    </a:gs>
                    <a:gs pos="30000">
                      <a:srgbClr val="FFFFFF"/>
                    </a:gs>
                  </a:gsLst>
                  <a:lin ang="5400000" scaled="0"/>
                </a:gradFill>
                <a:latin typeface="Segoe UI Light"/>
              </a:rPr>
              <a:t>OfficeDevPnPTraining</a:t>
            </a:r>
            <a:endParaRPr lang="en-US" sz="3920"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2450" y="-154378"/>
            <a:ext cx="5641238" cy="2294461"/>
            <a:chOff x="477350" y="330556"/>
            <a:chExt cx="5758172" cy="234202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49535" cy="861704"/>
            </a:xfrm>
            <a:prstGeom prst="rect">
              <a:avLst/>
            </a:prstGeom>
            <a:noFill/>
          </p:spPr>
          <p:txBody>
            <a:bodyPr wrap="none" lIns="0" tIns="0" rIns="0" bIns="0" rtlCol="0">
              <a:spAutoFit/>
            </a:bodyPr>
            <a:lstStyle/>
            <a:p>
              <a:r>
                <a:rPr lang="en-US" sz="2743" dirty="0">
                  <a:solidFill>
                    <a:srgbClr val="FFFFFF"/>
                  </a:solidFill>
                  <a:latin typeface="Segoe UI Light"/>
                </a:rPr>
                <a:t>Developer</a:t>
              </a:r>
            </a:p>
            <a:p>
              <a:r>
                <a:rPr lang="en-US" sz="2743" dirty="0">
                  <a:solidFill>
                    <a:srgbClr val="FFFFFF"/>
                  </a:solidFill>
                  <a:latin typeface="Segoe UI Light"/>
                </a:rPr>
                <a:t>Patterns &amp; Practices</a:t>
              </a: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8773" y="0"/>
            <a:ext cx="3841750" cy="6858000"/>
          </a:xfrm>
          <a:prstGeom prst="rect">
            <a:avLst/>
          </a:prstGeom>
        </p:spPr>
      </p:pic>
    </p:spTree>
    <p:extLst>
      <p:ext uri="{BB962C8B-B14F-4D97-AF65-F5344CB8AC3E}">
        <p14:creationId xmlns:p14="http://schemas.microsoft.com/office/powerpoint/2010/main" val="152026583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Key numbers (</a:t>
            </a:r>
            <a:r>
              <a:rPr lang="en-US" sz="2800" dirty="0" smtClean="0"/>
              <a:t>previous month</a:t>
            </a:r>
            <a:r>
              <a:rPr lang="en-US" dirty="0" smtClean="0"/>
              <a:t>)</a:t>
            </a:r>
            <a:endParaRPr lang="en-US" dirty="0"/>
          </a:p>
        </p:txBody>
      </p:sp>
      <p:sp>
        <p:nvSpPr>
          <p:cNvPr id="3" name="Text Placeholder 2"/>
          <p:cNvSpPr>
            <a:spLocks noGrp="1"/>
          </p:cNvSpPr>
          <p:nvPr>
            <p:ph type="body" sz="quarter" idx="10"/>
          </p:nvPr>
        </p:nvSpPr>
        <p:spPr>
          <a:xfrm>
            <a:off x="519112" y="1447799"/>
            <a:ext cx="11149013" cy="4727370"/>
          </a:xfrm>
        </p:spPr>
        <p:txBody>
          <a:bodyPr/>
          <a:lstStyle/>
          <a:p>
            <a:r>
              <a:rPr lang="en-US" sz="3200" dirty="0" smtClean="0"/>
              <a:t>Forked </a:t>
            </a:r>
            <a:r>
              <a:rPr lang="en-US" sz="3200" dirty="0" smtClean="0"/>
              <a:t>640 </a:t>
            </a:r>
            <a:r>
              <a:rPr lang="en-US" sz="3200" dirty="0" smtClean="0"/>
              <a:t>times </a:t>
            </a:r>
            <a:r>
              <a:rPr lang="en-US" sz="2400" dirty="0" smtClean="0"/>
              <a:t>(528, 444</a:t>
            </a:r>
            <a:r>
              <a:rPr lang="en-US" sz="2400" dirty="0" smtClean="0"/>
              <a:t>, 360, 282, 227, 190, 135)</a:t>
            </a:r>
          </a:p>
          <a:p>
            <a:r>
              <a:rPr lang="en-US" sz="3200" dirty="0" smtClean="0"/>
              <a:t>679 </a:t>
            </a:r>
            <a:r>
              <a:rPr lang="en-US" sz="3200" dirty="0" smtClean="0"/>
              <a:t>merged/closed pull </a:t>
            </a:r>
            <a:r>
              <a:rPr lang="en-US" sz="3200" dirty="0"/>
              <a:t>requests </a:t>
            </a:r>
            <a:r>
              <a:rPr lang="en-US" sz="2400" dirty="0" smtClean="0"/>
              <a:t>(593, 479</a:t>
            </a:r>
            <a:r>
              <a:rPr lang="en-US" sz="2400" dirty="0" smtClean="0"/>
              <a:t>, 384, 329, 280, 236, 189) </a:t>
            </a:r>
          </a:p>
          <a:p>
            <a:r>
              <a:rPr lang="en-US" sz="3200" dirty="0" smtClean="0"/>
              <a:t>145 </a:t>
            </a:r>
            <a:r>
              <a:rPr lang="en-US" sz="3200" dirty="0" smtClean="0"/>
              <a:t>closed </a:t>
            </a:r>
            <a:r>
              <a:rPr lang="en-US" sz="3200" dirty="0"/>
              <a:t>issues </a:t>
            </a:r>
            <a:r>
              <a:rPr lang="en-US" sz="2400" dirty="0" smtClean="0"/>
              <a:t>(131, 122</a:t>
            </a:r>
            <a:r>
              <a:rPr lang="en-US" sz="2400" dirty="0" smtClean="0"/>
              <a:t>, 101, 73, 67, 58, 43) </a:t>
            </a:r>
          </a:p>
          <a:p>
            <a:r>
              <a:rPr lang="en-US" sz="3200" dirty="0" smtClean="0"/>
              <a:t>More than </a:t>
            </a:r>
            <a:r>
              <a:rPr lang="en-US" sz="3200" dirty="0" smtClean="0"/>
              <a:t>4532 </a:t>
            </a:r>
            <a:r>
              <a:rPr lang="en-US" sz="2400" dirty="0" smtClean="0"/>
              <a:t>(4100, 4100, 3776, 2566, 3050, 2160) </a:t>
            </a:r>
            <a:r>
              <a:rPr lang="en-US" sz="3200" dirty="0" smtClean="0"/>
              <a:t>unique visitors during last 2 weeks</a:t>
            </a:r>
          </a:p>
          <a:p>
            <a:r>
              <a:rPr lang="en-US" sz="3200" dirty="0" smtClean="0"/>
              <a:t>Nuget package </a:t>
            </a:r>
            <a:r>
              <a:rPr lang="en-US" sz="3200" dirty="0" smtClean="0"/>
              <a:t>6698 </a:t>
            </a:r>
            <a:r>
              <a:rPr lang="en-US" sz="3200" dirty="0" smtClean="0"/>
              <a:t>downloads </a:t>
            </a:r>
            <a:r>
              <a:rPr lang="en-US" sz="2400" dirty="0" smtClean="0"/>
              <a:t>(6004, 5440</a:t>
            </a:r>
            <a:r>
              <a:rPr lang="en-US" sz="2400" dirty="0" smtClean="0"/>
              <a:t>, 4711, 4450, 4030, 3800)</a:t>
            </a:r>
          </a:p>
          <a:p>
            <a:r>
              <a:rPr lang="en-US" sz="3200" dirty="0" smtClean="0"/>
              <a:t>Yammer group has </a:t>
            </a:r>
            <a:r>
              <a:rPr lang="en-US" sz="3200" dirty="0" smtClean="0"/>
              <a:t>2648 </a:t>
            </a:r>
            <a:r>
              <a:rPr lang="en-US" sz="3200" dirty="0" smtClean="0"/>
              <a:t>members </a:t>
            </a:r>
            <a:r>
              <a:rPr lang="en-US" sz="2400" dirty="0" smtClean="0"/>
              <a:t>(2437, 2251</a:t>
            </a:r>
            <a:r>
              <a:rPr lang="en-US" sz="2400" dirty="0" smtClean="0"/>
              <a:t>, 2013, 1739, 1525, 1419, 757)</a:t>
            </a:r>
          </a:p>
          <a:p>
            <a:pPr lvl="1"/>
            <a:r>
              <a:rPr lang="en-US" sz="1800" dirty="0" smtClean="0"/>
              <a:t>aka.ms/</a:t>
            </a:r>
            <a:r>
              <a:rPr lang="en-US" sz="1800" dirty="0" err="1" smtClean="0"/>
              <a:t>OfficeDevPnPYammer</a:t>
            </a:r>
            <a:endParaRPr lang="en-US" sz="1800" dirty="0"/>
          </a:p>
          <a:p>
            <a:r>
              <a:rPr lang="en-US" sz="3200" dirty="0" smtClean="0"/>
              <a:t>Facebook page has </a:t>
            </a:r>
            <a:r>
              <a:rPr lang="en-US" sz="3200" dirty="0" smtClean="0"/>
              <a:t>199 </a:t>
            </a:r>
            <a:r>
              <a:rPr lang="en-US" sz="3200" dirty="0" smtClean="0"/>
              <a:t>likes </a:t>
            </a:r>
            <a:r>
              <a:rPr lang="en-US" sz="2400" dirty="0" smtClean="0"/>
              <a:t>(194, 175</a:t>
            </a:r>
            <a:r>
              <a:rPr lang="en-US" sz="2400" dirty="0" smtClean="0"/>
              <a:t>, 135, 121)</a:t>
            </a:r>
          </a:p>
          <a:p>
            <a:pPr lvl="1"/>
            <a:r>
              <a:rPr lang="en-US" sz="1600" dirty="0"/>
              <a:t>https://</a:t>
            </a:r>
            <a:r>
              <a:rPr lang="en-US" sz="1600" dirty="0" smtClean="0"/>
              <a:t>www.facebook.com/OfficeDevPnP </a:t>
            </a:r>
          </a:p>
          <a:p>
            <a:endParaRPr lang="en-US" sz="3200" dirty="0"/>
          </a:p>
        </p:txBody>
      </p:sp>
    </p:spTree>
    <p:extLst>
      <p:ext uri="{BB962C8B-B14F-4D97-AF65-F5344CB8AC3E}">
        <p14:creationId xmlns:p14="http://schemas.microsoft.com/office/powerpoint/2010/main" val="106163513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 Usage Survey</a:t>
            </a:r>
            <a:endParaRPr lang="en-US" dirty="0"/>
          </a:p>
        </p:txBody>
      </p:sp>
      <p:sp>
        <p:nvSpPr>
          <p:cNvPr id="3" name="Text Placeholder 2"/>
          <p:cNvSpPr>
            <a:spLocks noGrp="1"/>
          </p:cNvSpPr>
          <p:nvPr>
            <p:ph type="body" sz="quarter" idx="10"/>
          </p:nvPr>
        </p:nvSpPr>
        <p:spPr>
          <a:xfrm>
            <a:off x="519112" y="1447799"/>
            <a:ext cx="7682779" cy="2043636"/>
          </a:xfrm>
        </p:spPr>
        <p:txBody>
          <a:bodyPr/>
          <a:lstStyle/>
          <a:p>
            <a:r>
              <a:rPr lang="en-US" dirty="0" smtClean="0"/>
              <a:t>Open until 12</a:t>
            </a:r>
            <a:r>
              <a:rPr lang="en-US" baseline="30000" dirty="0" smtClean="0"/>
              <a:t>th</a:t>
            </a:r>
            <a:r>
              <a:rPr lang="en-US" dirty="0" smtClean="0"/>
              <a:t> of June – for collecting feedback and input for the following stages of PnP</a:t>
            </a:r>
          </a:p>
          <a:p>
            <a:endParaRPr lang="en-US" dirty="0"/>
          </a:p>
          <a:p>
            <a:r>
              <a:rPr lang="en-US" sz="3200" dirty="0" smtClean="0"/>
              <a:t>Introduction to survey </a:t>
            </a:r>
            <a:r>
              <a:rPr lang="en-US" sz="3200" dirty="0"/>
              <a:t>– </a:t>
            </a:r>
            <a:r>
              <a:rPr lang="en-US" sz="3200" dirty="0">
                <a:hlinkClick r:id="rId2"/>
              </a:rPr>
              <a:t>http://</a:t>
            </a:r>
            <a:r>
              <a:rPr lang="en-US" sz="3200" dirty="0" smtClean="0">
                <a:hlinkClick r:id="rId2"/>
              </a:rPr>
              <a:t>aka.ms/OfficeDevPnPSurvey</a:t>
            </a:r>
            <a:r>
              <a:rPr lang="en-US" sz="3200" dirty="0" smtClean="0"/>
              <a:t>  </a:t>
            </a:r>
          </a:p>
          <a:p>
            <a:r>
              <a:rPr lang="en-US" sz="3200" dirty="0" smtClean="0"/>
              <a:t>Direct survey link </a:t>
            </a:r>
            <a:r>
              <a:rPr lang="en-US" sz="3200" dirty="0"/>
              <a:t>- </a:t>
            </a:r>
            <a:r>
              <a:rPr lang="en-US" sz="3200" dirty="0">
                <a:hlinkClick r:id="rId3"/>
              </a:rPr>
              <a:t>http://</a:t>
            </a:r>
            <a:r>
              <a:rPr lang="en-US" sz="3200" dirty="0" smtClean="0">
                <a:hlinkClick r:id="rId3"/>
              </a:rPr>
              <a:t>aka.ms/OfficeDevPnPSurveyIntro</a:t>
            </a:r>
            <a:r>
              <a:rPr lang="en-US" sz="3200" dirty="0" smtClean="0"/>
              <a:t>   </a:t>
            </a:r>
            <a:endParaRPr lang="en-US" sz="3200" dirty="0"/>
          </a:p>
        </p:txBody>
      </p:sp>
      <p:pic>
        <p:nvPicPr>
          <p:cNvPr id="4" name="Picture 3"/>
          <p:cNvPicPr>
            <a:picLocks noChangeAspect="1"/>
          </p:cNvPicPr>
          <p:nvPr/>
        </p:nvPicPr>
        <p:blipFill>
          <a:blip r:embed="rId4"/>
          <a:stretch>
            <a:fillRect/>
          </a:stretch>
        </p:blipFill>
        <p:spPr>
          <a:xfrm>
            <a:off x="8054933" y="228600"/>
            <a:ext cx="3613192" cy="5248563"/>
          </a:xfrm>
          <a:prstGeom prst="rect">
            <a:avLst/>
          </a:prstGeom>
        </p:spPr>
      </p:pic>
    </p:spTree>
    <p:extLst>
      <p:ext uri="{BB962C8B-B14F-4D97-AF65-F5344CB8AC3E}">
        <p14:creationId xmlns:p14="http://schemas.microsoft.com/office/powerpoint/2010/main" val="32255450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 GitHub Repository Split plan</a:t>
            </a:r>
            <a:br>
              <a:rPr lang="en-US" dirty="0" smtClean="0"/>
            </a:br>
            <a:r>
              <a:rPr lang="en-US" sz="3200" dirty="0" smtClean="0"/>
              <a:t>Latest during August</a:t>
            </a:r>
            <a:endParaRPr lang="en-US" dirty="0"/>
          </a:p>
        </p:txBody>
      </p:sp>
      <p:sp>
        <p:nvSpPr>
          <p:cNvPr id="3" name="Text Placeholder 2"/>
          <p:cNvSpPr>
            <a:spLocks noGrp="1"/>
          </p:cNvSpPr>
          <p:nvPr>
            <p:ph type="body" sz="quarter" idx="10"/>
          </p:nvPr>
        </p:nvSpPr>
        <p:spPr/>
        <p:txBody>
          <a:bodyPr/>
          <a:lstStyle/>
          <a:p>
            <a:pPr lvl="1"/>
            <a:r>
              <a:rPr lang="en-US" sz="2000" b="1" u="sng" dirty="0">
                <a:hlinkClick r:id="rId2"/>
              </a:rPr>
              <a:t>PnP</a:t>
            </a:r>
            <a:r>
              <a:rPr lang="en-US" sz="2000" dirty="0"/>
              <a:t> – We will need to keep the root repo name intact to avoid issues for community, but this will be in future mainly for enterprise development. Components, samples and solutions will be still here, except few which are re-located to specific repos.</a:t>
            </a:r>
          </a:p>
          <a:p>
            <a:pPr lvl="1"/>
            <a:r>
              <a:rPr lang="en-US" sz="2000" b="1" u="sng" dirty="0">
                <a:hlinkClick r:id="rId3"/>
              </a:rPr>
              <a:t>PnP-Guidance</a:t>
            </a:r>
            <a:r>
              <a:rPr lang="en-US" sz="2000" dirty="0"/>
              <a:t> – Guidance articles which are at least partly linked to MSDN</a:t>
            </a:r>
          </a:p>
          <a:p>
            <a:pPr lvl="1"/>
            <a:r>
              <a:rPr lang="en-US" sz="2000" b="1" u="sng" dirty="0">
                <a:hlinkClick r:id="rId4"/>
              </a:rPr>
              <a:t>PnP-Provisioning-Schema</a:t>
            </a:r>
            <a:r>
              <a:rPr lang="en-US" sz="2000" dirty="0"/>
              <a:t> – Remote provisioning schema repository</a:t>
            </a:r>
          </a:p>
          <a:p>
            <a:pPr lvl="1"/>
            <a:r>
              <a:rPr lang="en-US" sz="2000" b="1" dirty="0"/>
              <a:t>PnP-Store</a:t>
            </a:r>
            <a:r>
              <a:rPr lang="en-US" sz="2000" dirty="0"/>
              <a:t> – PnP samples for store apps (lower permission requirements)</a:t>
            </a:r>
          </a:p>
          <a:p>
            <a:pPr lvl="1"/>
            <a:r>
              <a:rPr lang="en-US" sz="2000" b="1" dirty="0"/>
              <a:t>PnP-Sites-Core</a:t>
            </a:r>
            <a:r>
              <a:rPr lang="en-US" sz="2000" dirty="0"/>
              <a:t> – New repo for the PnP SP Core component (that existing one)</a:t>
            </a:r>
          </a:p>
          <a:p>
            <a:pPr lvl="2"/>
            <a:r>
              <a:rPr lang="en-US" sz="2000" dirty="0"/>
              <a:t>Scenarios will be located here, since they show how Core works</a:t>
            </a:r>
          </a:p>
          <a:p>
            <a:pPr lvl="1"/>
            <a:r>
              <a:rPr lang="en-US" sz="2000" b="1" dirty="0"/>
              <a:t>PnP-PowerShell</a:t>
            </a:r>
            <a:r>
              <a:rPr lang="en-US" sz="2000" dirty="0"/>
              <a:t> – New repo where the PnP PowerShell is relocated (Erwin’s </a:t>
            </a:r>
            <a:r>
              <a:rPr lang="en-US" sz="2000" i="1" dirty="0"/>
              <a:t>own</a:t>
            </a:r>
            <a:r>
              <a:rPr lang="en-US" sz="2000" dirty="0"/>
              <a:t> backyard)</a:t>
            </a:r>
          </a:p>
          <a:p>
            <a:pPr lvl="1"/>
            <a:r>
              <a:rPr lang="en-US" sz="2000" b="1" dirty="0"/>
              <a:t>PnP-Office</a:t>
            </a:r>
            <a:r>
              <a:rPr lang="en-US" sz="2000" dirty="0"/>
              <a:t> – New repo for PnP Office client samples (Word, Excel, PowerPoint, Outlook)</a:t>
            </a:r>
          </a:p>
          <a:p>
            <a:pPr lvl="2"/>
            <a:r>
              <a:rPr lang="en-US" sz="1800" b="1" dirty="0"/>
              <a:t>PnP-Office-Core</a:t>
            </a:r>
            <a:r>
              <a:rPr lang="en-US" sz="1800" dirty="0"/>
              <a:t> – </a:t>
            </a:r>
            <a:r>
              <a:rPr lang="en-US" sz="1800" i="1" dirty="0"/>
              <a:t>Future</a:t>
            </a:r>
            <a:r>
              <a:rPr lang="en-US" sz="1800" dirty="0"/>
              <a:t> repository for Core component targeted for Office apps. Core can start at PnP-Office, but can be split when needed. </a:t>
            </a:r>
          </a:p>
          <a:p>
            <a:pPr lvl="1"/>
            <a:r>
              <a:rPr lang="en-US" sz="2000" b="1" dirty="0"/>
              <a:t>PnP-Office365-API</a:t>
            </a:r>
            <a:r>
              <a:rPr lang="en-US" sz="2000" dirty="0"/>
              <a:t> – New repo for Office 365 API PnP topics</a:t>
            </a:r>
          </a:p>
          <a:p>
            <a:pPr lvl="2"/>
            <a:r>
              <a:rPr lang="en-US" sz="1800" b="1" dirty="0"/>
              <a:t>PnP-Office365-API-Core</a:t>
            </a:r>
            <a:r>
              <a:rPr lang="en-US" sz="1800" dirty="0"/>
              <a:t> – </a:t>
            </a:r>
            <a:r>
              <a:rPr lang="en-US" sz="1800" i="1" dirty="0"/>
              <a:t>Future</a:t>
            </a:r>
            <a:r>
              <a:rPr lang="en-US" sz="1800" dirty="0"/>
              <a:t> repository for PnP Office 365 API Core component. Initial Office 365 </a:t>
            </a:r>
            <a:r>
              <a:rPr lang="en-US" sz="1800" dirty="0" smtClean="0"/>
              <a:t>API </a:t>
            </a:r>
            <a:r>
              <a:rPr lang="en-US" sz="1800" dirty="0"/>
              <a:t>core starts in same repo as samples, but will be split when needed.</a:t>
            </a:r>
          </a:p>
          <a:p>
            <a:pPr lvl="1"/>
            <a:r>
              <a:rPr lang="en-US" sz="2000" b="1" dirty="0"/>
              <a:t>PnP-Partner-Pack</a:t>
            </a:r>
            <a:r>
              <a:rPr lang="en-US" sz="2000" dirty="0"/>
              <a:t> – </a:t>
            </a:r>
            <a:r>
              <a:rPr lang="en-US" sz="2000" i="1" dirty="0"/>
              <a:t>Future </a:t>
            </a:r>
            <a:r>
              <a:rPr lang="en-US" sz="2000" dirty="0"/>
              <a:t>repository for partner pack materials</a:t>
            </a:r>
          </a:p>
          <a:p>
            <a:endParaRPr lang="en-US" dirty="0"/>
          </a:p>
        </p:txBody>
      </p:sp>
    </p:spTree>
    <p:extLst>
      <p:ext uri="{BB962C8B-B14F-4D97-AF65-F5344CB8AC3E}">
        <p14:creationId xmlns:p14="http://schemas.microsoft.com/office/powerpoint/2010/main" val="41510461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 provisioning engine - Capabilities</a:t>
            </a:r>
            <a:endParaRPr lang="en-US" dirty="0"/>
          </a:p>
        </p:txBody>
      </p:sp>
      <p:sp>
        <p:nvSpPr>
          <p:cNvPr id="4" name="Text Placeholder 3"/>
          <p:cNvSpPr>
            <a:spLocks noGrp="1"/>
          </p:cNvSpPr>
          <p:nvPr>
            <p:ph type="body" sz="quarter" idx="10"/>
          </p:nvPr>
        </p:nvSpPr>
        <p:spPr>
          <a:xfrm>
            <a:off x="520700" y="1447800"/>
            <a:ext cx="5394960" cy="4619726"/>
          </a:xfrm>
        </p:spPr>
        <p:txBody>
          <a:bodyPr/>
          <a:lstStyle/>
          <a:p>
            <a:r>
              <a:rPr lang="en-US" sz="2800" dirty="0" smtClean="0"/>
              <a:t>Extract provisioning templates from live sites</a:t>
            </a:r>
          </a:p>
          <a:p>
            <a:pPr lvl="1"/>
            <a:r>
              <a:rPr lang="en-US" sz="1400" dirty="0" smtClean="0"/>
              <a:t>You can use browser as your designer and extract template using either code or PowerShell</a:t>
            </a:r>
          </a:p>
          <a:p>
            <a:pPr lvl="1"/>
            <a:r>
              <a:rPr lang="en-US" sz="1400" dirty="0" smtClean="0"/>
              <a:t>Extra also branding elements from sites</a:t>
            </a:r>
          </a:p>
          <a:p>
            <a:r>
              <a:rPr lang="en-US" sz="2800" dirty="0" smtClean="0"/>
              <a:t>Serialize templates to JSOM or XML format (optional)</a:t>
            </a:r>
          </a:p>
          <a:p>
            <a:r>
              <a:rPr lang="en-US" sz="2800" dirty="0" smtClean="0"/>
              <a:t>Read templates from SharePoint list, file system or Azure Blob store</a:t>
            </a:r>
          </a:p>
          <a:p>
            <a:r>
              <a:rPr lang="en-US" sz="2800" dirty="0" smtClean="0"/>
              <a:t>Isolated engine without dependencies on specific technologies</a:t>
            </a:r>
            <a:endParaRPr lang="en-US" sz="2800" dirty="0"/>
          </a:p>
        </p:txBody>
      </p:sp>
      <p:sp>
        <p:nvSpPr>
          <p:cNvPr id="5" name="Text Placeholder 4"/>
          <p:cNvSpPr>
            <a:spLocks noGrp="1"/>
          </p:cNvSpPr>
          <p:nvPr>
            <p:ph type="body" sz="quarter" idx="11"/>
          </p:nvPr>
        </p:nvSpPr>
        <p:spPr>
          <a:xfrm>
            <a:off x="6277928" y="1447800"/>
            <a:ext cx="5394960" cy="5041380"/>
          </a:xfrm>
        </p:spPr>
        <p:txBody>
          <a:bodyPr/>
          <a:lstStyle/>
          <a:p>
            <a:r>
              <a:rPr lang="en-US" sz="2800" dirty="0" smtClean="0"/>
              <a:t>Create templates just by using code</a:t>
            </a:r>
          </a:p>
          <a:p>
            <a:r>
              <a:rPr lang="en-US" sz="2800" dirty="0" smtClean="0"/>
              <a:t>Apply multiple templates to one site</a:t>
            </a:r>
          </a:p>
          <a:p>
            <a:pPr lvl="1"/>
            <a:r>
              <a:rPr lang="en-US" sz="1600" dirty="0" smtClean="0"/>
              <a:t>Standardized site configuration cross all site types and more specific sub configurations for the template level</a:t>
            </a:r>
          </a:p>
          <a:p>
            <a:r>
              <a:rPr lang="en-US" sz="2800" dirty="0" smtClean="0"/>
              <a:t>Usable from managed code or with own PowerShell cmdlets</a:t>
            </a:r>
          </a:p>
          <a:p>
            <a:r>
              <a:rPr lang="en-US" sz="2800" dirty="0" smtClean="0"/>
              <a:t>Supports both cloud and on-</a:t>
            </a:r>
            <a:r>
              <a:rPr lang="en-US" sz="2800" dirty="0" err="1" smtClean="0"/>
              <a:t>prem</a:t>
            </a:r>
            <a:endParaRPr lang="en-US" sz="2800" dirty="0" smtClean="0"/>
          </a:p>
          <a:p>
            <a:pPr lvl="1"/>
            <a:r>
              <a:rPr lang="en-US" sz="1200" dirty="0" smtClean="0"/>
              <a:t>On-</a:t>
            </a:r>
            <a:r>
              <a:rPr lang="en-US" sz="1200" dirty="0" err="1" smtClean="0"/>
              <a:t>prem</a:t>
            </a:r>
            <a:r>
              <a:rPr lang="en-US" sz="1200" dirty="0" smtClean="0"/>
              <a:t> support slightly behind with cloud</a:t>
            </a:r>
          </a:p>
          <a:p>
            <a:r>
              <a:rPr lang="en-US" sz="2800" dirty="0" smtClean="0"/>
              <a:t>Can be used to move site configurations also cross environments</a:t>
            </a:r>
          </a:p>
          <a:p>
            <a:pPr lvl="1"/>
            <a:r>
              <a:rPr lang="en-US" sz="1200" dirty="0" smtClean="0"/>
              <a:t>Dev – Test – Production</a:t>
            </a:r>
          </a:p>
          <a:p>
            <a:pPr lvl="1"/>
            <a:r>
              <a:rPr lang="en-US" sz="1200" dirty="0" smtClean="0"/>
              <a:t>On-</a:t>
            </a:r>
            <a:r>
              <a:rPr lang="en-US" sz="1200" dirty="0" err="1" smtClean="0"/>
              <a:t>prem</a:t>
            </a:r>
            <a:r>
              <a:rPr lang="en-US" sz="1200" dirty="0" smtClean="0"/>
              <a:t> to cloud</a:t>
            </a:r>
            <a:endParaRPr lang="en-US" sz="1200" dirty="0"/>
          </a:p>
        </p:txBody>
      </p:sp>
      <p:sp>
        <p:nvSpPr>
          <p:cNvPr id="6" name="TextBox 5"/>
          <p:cNvSpPr txBox="1"/>
          <p:nvPr/>
        </p:nvSpPr>
        <p:spPr>
          <a:xfrm>
            <a:off x="519112" y="976497"/>
            <a:ext cx="5747214" cy="369332"/>
          </a:xfrm>
          <a:prstGeom prst="rect">
            <a:avLst/>
          </a:prstGeom>
          <a:noFill/>
        </p:spPr>
        <p:txBody>
          <a:bodyPr wrap="none" lIns="0" tIns="0" rIns="0" bIns="0" rtlCol="0">
            <a:spAutoFit/>
          </a:bodyPr>
          <a:lstStyle/>
          <a:p>
            <a:r>
              <a:rPr lang="en-US" sz="2400" spc="-70" dirty="0" smtClean="0">
                <a:solidFill>
                  <a:srgbClr val="EB3C00"/>
                </a:solidFill>
              </a:rPr>
              <a:t>http://aka.ms/OfficeDevPnPEngineIntroVideo</a:t>
            </a:r>
            <a:endParaRPr lang="en-US" sz="2400" spc="-70" dirty="0" smtClean="0">
              <a:solidFill>
                <a:srgbClr val="EB3C00"/>
              </a:solidFill>
            </a:endParaRPr>
          </a:p>
        </p:txBody>
      </p:sp>
    </p:spTree>
    <p:extLst>
      <p:ext uri="{BB962C8B-B14F-4D97-AF65-F5344CB8AC3E}">
        <p14:creationId xmlns:p14="http://schemas.microsoft.com/office/powerpoint/2010/main" val="11187910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June </a:t>
            </a:r>
            <a:r>
              <a:rPr lang="en-US" dirty="0" smtClean="0"/>
              <a:t>Release - new </a:t>
            </a:r>
            <a:r>
              <a:rPr lang="en-US" dirty="0" smtClean="0"/>
              <a:t>samples</a:t>
            </a:r>
            <a:endParaRPr lang="en-GB" dirty="0"/>
          </a:p>
        </p:txBody>
      </p:sp>
      <p:sp>
        <p:nvSpPr>
          <p:cNvPr id="3" name="Text Placeholder 2"/>
          <p:cNvSpPr>
            <a:spLocks noGrp="1"/>
          </p:cNvSpPr>
          <p:nvPr>
            <p:ph type="body" sz="quarter" idx="10"/>
          </p:nvPr>
        </p:nvSpPr>
        <p:spPr>
          <a:xfrm>
            <a:off x="519112" y="1313327"/>
            <a:ext cx="11149013" cy="2043636"/>
          </a:xfrm>
        </p:spPr>
        <p:txBody>
          <a:bodyPr/>
          <a:lstStyle/>
          <a:p>
            <a:r>
              <a:rPr lang="en-US" sz="2400" b="1" dirty="0"/>
              <a:t>New</a:t>
            </a:r>
            <a:r>
              <a:rPr lang="en-US" sz="2400" dirty="0"/>
              <a:t> solution </a:t>
            </a:r>
            <a:r>
              <a:rPr lang="en-US" sz="2400" b="1" dirty="0" err="1">
                <a:hlinkClick r:id="rId2"/>
              </a:rPr>
              <a:t>Provisioning.UX.App</a:t>
            </a:r>
            <a:r>
              <a:rPr lang="en-US" sz="2400" dirty="0"/>
              <a:t> which shows a more comprehensive solution build around the PnP provisioning </a:t>
            </a:r>
            <a:r>
              <a:rPr lang="en-US" sz="2400" dirty="0" smtClean="0"/>
              <a:t>engine</a:t>
            </a:r>
            <a:endParaRPr lang="en-US" sz="2400" dirty="0"/>
          </a:p>
          <a:p>
            <a:r>
              <a:rPr lang="en-US" sz="2400" b="1" dirty="0"/>
              <a:t>New</a:t>
            </a:r>
            <a:r>
              <a:rPr lang="en-US" sz="2400" dirty="0"/>
              <a:t> sample </a:t>
            </a:r>
            <a:r>
              <a:rPr lang="en-US" sz="2400" b="1" dirty="0" err="1">
                <a:hlinkClick r:id="rId3"/>
              </a:rPr>
              <a:t>Core.JSOM.BinaryUpload</a:t>
            </a:r>
            <a:r>
              <a:rPr lang="en-US" sz="2400" dirty="0"/>
              <a:t> demonstrates how to upload binary files from SharePoint Hosted App to the host </a:t>
            </a:r>
            <a:r>
              <a:rPr lang="en-US" sz="2400" dirty="0" smtClean="0"/>
              <a:t>web</a:t>
            </a:r>
            <a:endParaRPr lang="en-US" sz="2400" dirty="0"/>
          </a:p>
          <a:p>
            <a:r>
              <a:rPr lang="en-US" sz="2400" b="1" dirty="0"/>
              <a:t>New</a:t>
            </a:r>
            <a:r>
              <a:rPr lang="en-US" sz="2400" dirty="0"/>
              <a:t> sample </a:t>
            </a:r>
            <a:r>
              <a:rPr lang="en-US" sz="2400" b="1" dirty="0" err="1">
                <a:hlinkClick r:id="rId4"/>
              </a:rPr>
              <a:t>Core.ManageUserCustomActions</a:t>
            </a:r>
            <a:r>
              <a:rPr lang="en-US" sz="2400" dirty="0"/>
              <a:t> shows how to manage </a:t>
            </a:r>
            <a:r>
              <a:rPr lang="en-US" sz="2400" dirty="0" err="1"/>
              <a:t>UserCustomActions</a:t>
            </a:r>
            <a:r>
              <a:rPr lang="en-US" sz="2400" dirty="0"/>
              <a:t> Objects using a Form interface where is possible to include/edit/delete </a:t>
            </a:r>
            <a:r>
              <a:rPr lang="en-US" sz="2400" dirty="0" err="1" smtClean="0"/>
              <a:t>UserCustomActions</a:t>
            </a:r>
            <a:endParaRPr lang="en-US" sz="2400" dirty="0"/>
          </a:p>
          <a:p>
            <a:r>
              <a:rPr lang="en-US" sz="2400" b="1" dirty="0"/>
              <a:t>New</a:t>
            </a:r>
            <a:r>
              <a:rPr lang="en-US" sz="2400" dirty="0"/>
              <a:t> sample </a:t>
            </a:r>
            <a:r>
              <a:rPr lang="en-US" sz="2400" b="1" dirty="0" err="1">
                <a:hlinkClick r:id="rId5"/>
              </a:rPr>
              <a:t>AzureAD.GroupAuthorization</a:t>
            </a:r>
            <a:r>
              <a:rPr lang="en-US" sz="2400" dirty="0"/>
              <a:t> shows how to use windows Azure Active directory and the groups to authorize actions in your asp.net MVC app or Office 365 Add-In</a:t>
            </a:r>
          </a:p>
          <a:p>
            <a:pPr marL="0" indent="0">
              <a:buNone/>
            </a:pPr>
            <a:endParaRPr lang="en-US" sz="1800" dirty="0" smtClean="0"/>
          </a:p>
        </p:txBody>
      </p:sp>
    </p:spTree>
    <p:extLst>
      <p:ext uri="{BB962C8B-B14F-4D97-AF65-F5344CB8AC3E}">
        <p14:creationId xmlns:p14="http://schemas.microsoft.com/office/powerpoint/2010/main" val="41385349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June </a:t>
            </a:r>
            <a:r>
              <a:rPr lang="en-US" sz="4800" dirty="0" smtClean="0"/>
              <a:t>Release </a:t>
            </a:r>
            <a:r>
              <a:rPr lang="en-US" sz="4800" dirty="0" smtClean="0"/>
              <a:t>– Core and engine updates</a:t>
            </a:r>
            <a:endParaRPr lang="en-GB" sz="4800" dirty="0"/>
          </a:p>
        </p:txBody>
      </p:sp>
      <p:sp>
        <p:nvSpPr>
          <p:cNvPr id="3" name="Text Placeholder 2"/>
          <p:cNvSpPr>
            <a:spLocks noGrp="1"/>
          </p:cNvSpPr>
          <p:nvPr>
            <p:ph type="body" sz="quarter" idx="10"/>
          </p:nvPr>
        </p:nvSpPr>
        <p:spPr>
          <a:xfrm>
            <a:off x="520700" y="1447800"/>
            <a:ext cx="5394960" cy="5278368"/>
          </a:xfrm>
        </p:spPr>
        <p:txBody>
          <a:bodyPr/>
          <a:lstStyle/>
          <a:p>
            <a:r>
              <a:rPr lang="en-US" dirty="0"/>
              <a:t>Core</a:t>
            </a:r>
          </a:p>
          <a:p>
            <a:pPr lvl="1"/>
            <a:r>
              <a:rPr lang="en-US" sz="1800" dirty="0"/>
              <a:t>Massive amount of </a:t>
            </a:r>
            <a:r>
              <a:rPr lang="en-US" sz="1800" b="1" dirty="0"/>
              <a:t>provisioning engine updates</a:t>
            </a:r>
            <a:r>
              <a:rPr lang="en-US" sz="1800" dirty="0"/>
              <a:t> (see above)</a:t>
            </a:r>
          </a:p>
          <a:p>
            <a:pPr lvl="1"/>
            <a:r>
              <a:rPr lang="en-US" sz="1800" dirty="0"/>
              <a:t>Support for </a:t>
            </a:r>
            <a:r>
              <a:rPr lang="en-US" sz="1800" b="1" dirty="0"/>
              <a:t>controlling Ratings and Likes</a:t>
            </a:r>
            <a:r>
              <a:rPr lang="en-US" sz="1800" dirty="0"/>
              <a:t> settings in list</a:t>
            </a:r>
          </a:p>
          <a:p>
            <a:pPr lvl="1"/>
            <a:r>
              <a:rPr lang="en-US" sz="1800" dirty="0"/>
              <a:t>Ability to </a:t>
            </a:r>
            <a:r>
              <a:rPr lang="en-US" sz="1800" b="1" dirty="0"/>
              <a:t>retrieve all available variation labels</a:t>
            </a:r>
            <a:r>
              <a:rPr lang="en-US" sz="1800" dirty="0"/>
              <a:t> from site </a:t>
            </a:r>
          </a:p>
          <a:p>
            <a:pPr lvl="1"/>
            <a:r>
              <a:rPr lang="en-US" sz="1800" dirty="0"/>
              <a:t>Add multiple custom actions at once to site</a:t>
            </a:r>
          </a:p>
          <a:p>
            <a:pPr lvl="1"/>
            <a:r>
              <a:rPr lang="en-US" sz="1800" dirty="0"/>
              <a:t>Support for </a:t>
            </a:r>
            <a:r>
              <a:rPr lang="en-US" sz="1800" b="1" dirty="0"/>
              <a:t>indexed property bag values</a:t>
            </a:r>
            <a:r>
              <a:rPr lang="en-US" sz="1800" dirty="0"/>
              <a:t> added</a:t>
            </a:r>
          </a:p>
          <a:p>
            <a:pPr lvl="1"/>
            <a:r>
              <a:rPr lang="en-US" sz="1800" dirty="0"/>
              <a:t>Check for illegal characters for file, folder and site creation</a:t>
            </a:r>
          </a:p>
          <a:p>
            <a:pPr lvl="1"/>
            <a:r>
              <a:rPr lang="en-US" sz="1800" dirty="0"/>
              <a:t>Updated unit tests to better support app-only and on-premises testing</a:t>
            </a:r>
          </a:p>
          <a:p>
            <a:pPr lvl="1"/>
            <a:r>
              <a:rPr lang="en-US" sz="1800" dirty="0"/>
              <a:t>Both </a:t>
            </a:r>
            <a:r>
              <a:rPr lang="en-US" sz="1800" b="1" dirty="0">
                <a:hlinkClick r:id="rId2"/>
              </a:rPr>
              <a:t>PnP Core Nuget packages</a:t>
            </a:r>
            <a:r>
              <a:rPr lang="en-US" sz="1800" dirty="0"/>
              <a:t> (cloud and on-premises) have been also updated accordingly.</a:t>
            </a:r>
          </a:p>
          <a:p>
            <a:pPr marL="0" indent="0">
              <a:buNone/>
            </a:pPr>
            <a:endParaRPr lang="en-US" sz="3200" dirty="0" smtClean="0"/>
          </a:p>
        </p:txBody>
      </p:sp>
      <p:sp>
        <p:nvSpPr>
          <p:cNvPr id="4" name="Text Placeholder 3"/>
          <p:cNvSpPr>
            <a:spLocks noGrp="1"/>
          </p:cNvSpPr>
          <p:nvPr>
            <p:ph type="body" sz="quarter" idx="11"/>
          </p:nvPr>
        </p:nvSpPr>
        <p:spPr>
          <a:xfrm>
            <a:off x="6277928" y="1447800"/>
            <a:ext cx="5394960" cy="4656659"/>
          </a:xfrm>
        </p:spPr>
        <p:txBody>
          <a:bodyPr/>
          <a:lstStyle/>
          <a:p>
            <a:r>
              <a:rPr lang="en-US" dirty="0" smtClean="0"/>
              <a:t>PnP </a:t>
            </a:r>
            <a:r>
              <a:rPr lang="en-US" dirty="0"/>
              <a:t>Provisioning Engine</a:t>
            </a:r>
          </a:p>
          <a:p>
            <a:pPr lvl="1"/>
            <a:r>
              <a:rPr lang="en-US" dirty="0"/>
              <a:t>Bug fixes related on the on-premises support</a:t>
            </a:r>
          </a:p>
          <a:p>
            <a:pPr lvl="1"/>
            <a:r>
              <a:rPr lang="en-US" dirty="0"/>
              <a:t>Support for enabling drafts in lists</a:t>
            </a:r>
          </a:p>
          <a:p>
            <a:pPr lvl="1"/>
            <a:r>
              <a:rPr lang="en-US" dirty="0"/>
              <a:t>Set welcome page for site</a:t>
            </a:r>
          </a:p>
          <a:p>
            <a:pPr lvl="1"/>
            <a:r>
              <a:rPr lang="en-US" dirty="0"/>
              <a:t>Better lookup field support</a:t>
            </a:r>
          </a:p>
          <a:p>
            <a:pPr lvl="1"/>
            <a:r>
              <a:rPr lang="en-US" dirty="0"/>
              <a:t>Better root template detection for all OOB site definitions</a:t>
            </a:r>
          </a:p>
          <a:p>
            <a:pPr lvl="1"/>
            <a:r>
              <a:rPr lang="en-US" dirty="0"/>
              <a:t>JSON formatter for template configuration</a:t>
            </a:r>
          </a:p>
          <a:p>
            <a:pPr lvl="1"/>
            <a:r>
              <a:rPr lang="en-US" dirty="0"/>
              <a:t>Testing and additional support for on-premises usage</a:t>
            </a:r>
          </a:p>
          <a:p>
            <a:pPr marL="292100" lvl="1" indent="0">
              <a:buNone/>
            </a:pPr>
            <a:endParaRPr lang="en-US" sz="1800" dirty="0"/>
          </a:p>
          <a:p>
            <a:endParaRPr lang="en-US" dirty="0"/>
          </a:p>
        </p:txBody>
      </p:sp>
    </p:spTree>
    <p:extLst>
      <p:ext uri="{BB962C8B-B14F-4D97-AF65-F5344CB8AC3E}">
        <p14:creationId xmlns:p14="http://schemas.microsoft.com/office/powerpoint/2010/main" val="1174113821"/>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4BA25C01049F47A7CA1D7D6DE49E54" ma:contentTypeVersion="1" ma:contentTypeDescription="Create a new document." ma:contentTypeScope="" ma:versionID="4419eea21087248b1cf727314ad9d39d">
  <xsd:schema xmlns:xsd="http://www.w3.org/2001/XMLSchema" xmlns:xs="http://www.w3.org/2001/XMLSchema" xmlns:p="http://schemas.microsoft.com/office/2006/metadata/properties" xmlns:ns2="cd87093e-4634-4748-b2c5-9b7dd08436d4" xmlns:ns3="b3ce0980-cfa3-4301-a185-d1685e708702" targetNamespace="http://schemas.microsoft.com/office/2006/metadata/properties" ma:root="true" ma:fieldsID="28c4fa0c26e1cf5db557b4d01932a63a" ns2:_="" ns3:_="">
    <xsd:import namespace="cd87093e-4634-4748-b2c5-9b7dd08436d4"/>
    <xsd:import namespace="b3ce0980-cfa3-4301-a185-d1685e70870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87093e-4634-4748-b2c5-9b7dd08436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3ce0980-cfa3-4301-a185-d1685e70870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cd87093e-4634-4748-b2c5-9b7dd08436d4">2FYMKYENTSWQ-73-309</_dlc_DocId>
    <_dlc_DocIdUrl xmlns="cd87093e-4634-4748-b2c5-9b7dd08436d4">
      <Url>https://msft.spoppe.com/teams/case/cat/apps/GAPPS/_layouts/15/DocIdRedir.aspx?ID=2FYMKYENTSWQ-73-309</Url>
      <Description>2FYMKYENTSWQ-73-309</Description>
    </_dlc_DocIdUrl>
  </documentManagement>
</p:properties>
</file>

<file path=customXml/itemProps1.xml><?xml version="1.0" encoding="utf-8"?>
<ds:datastoreItem xmlns:ds="http://schemas.openxmlformats.org/officeDocument/2006/customXml" ds:itemID="{7BCC35DC-5732-4D00-A5C7-D8C9E301F4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87093e-4634-4748-b2c5-9b7dd08436d4"/>
    <ds:schemaRef ds:uri="b3ce0980-cfa3-4301-a185-d1685e7087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3.xml><?xml version="1.0" encoding="utf-8"?>
<ds:datastoreItem xmlns:ds="http://schemas.openxmlformats.org/officeDocument/2006/customXml" ds:itemID="{F1AEA8A7-A694-4DB0-82AB-EF48F2E9B6F9}">
  <ds:schemaRefs>
    <ds:schemaRef ds:uri="http://schemas.microsoft.com/office/2006/documentManagement/types"/>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http://purl.org/dc/terms/"/>
    <ds:schemaRef ds:uri="b3ce0980-cfa3-4301-a185-d1685e708702"/>
    <ds:schemaRef ds:uri="cd87093e-4634-4748-b2c5-9b7dd08436d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2582</Words>
  <Application>Microsoft Office PowerPoint</Application>
  <PresentationFormat>Custom</PresentationFormat>
  <Paragraphs>234</Paragraphs>
  <Slides>18</Slides>
  <Notes>10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PnP Community Call – June 2015</vt:lpstr>
      <vt:lpstr>Agenda</vt:lpstr>
      <vt:lpstr>PowerPoint Presentation</vt:lpstr>
      <vt:lpstr>Statistics– Key numbers (previous month)</vt:lpstr>
      <vt:lpstr>PnP Usage Survey</vt:lpstr>
      <vt:lpstr>PnP GitHub Repository Split plan Latest during August</vt:lpstr>
      <vt:lpstr>PnP provisioning engine - Capabilities</vt:lpstr>
      <vt:lpstr>June Release - new samples</vt:lpstr>
      <vt:lpstr>June Release – Core and engine updates</vt:lpstr>
      <vt:lpstr>June release - guidance updates</vt:lpstr>
      <vt:lpstr>Thank you for your assistance! – 1/2</vt:lpstr>
      <vt:lpstr>Thank you for your assistance! – 2/2</vt:lpstr>
      <vt:lpstr>Roadmap – August release plan</vt:lpstr>
      <vt:lpstr>Feedback…</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Patterns and Practices</dc:title>
  <dc:creator/>
  <cp:keywords/>
  <cp:lastModifiedBy/>
  <cp:revision>2</cp:revision>
  <dcterms:created xsi:type="dcterms:W3CDTF">2012-12-01T01:18:40Z</dcterms:created>
  <dcterms:modified xsi:type="dcterms:W3CDTF">2015-06-09T14:53:22Z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0x010100E04BA25C01049F47A7CA1D7D6DE49E54</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EnterpriseDomainTags">
    <vt:lpwstr/>
  </property>
  <property fmtid="{D5CDD505-2E9C-101B-9397-08002B2CF9AE}" pid="18" name="Partners">
    <vt:lpwstr/>
  </property>
  <property fmtid="{D5CDD505-2E9C-101B-9397-08002B2CF9AE}" pid="19" name="Segments">
    <vt:lpwstr/>
  </property>
  <property fmtid="{D5CDD505-2E9C-101B-9397-08002B2CF9AE}" pid="20" name="ActivitiesAndPrograms">
    <vt:lpwstr/>
  </property>
  <property fmtid="{D5CDD505-2E9C-101B-9397-08002B2CF9AE}" pid="21" name="WorkflowChangePath">
    <vt:lpwstr>d3765c0c-e2b5-4307-934b-d5d862e93ab3,3;d3765c0c-e2b5-4307-934b-d5d862e93ab3,3;d3765c0c-e2b5-4307-934b-d5d862e93ab3,23;d3765c0c-e2b5-4307-934b-d5d862e93ab3,28;</vt:lpwstr>
  </property>
  <property fmtid="{D5CDD505-2E9C-101B-9397-08002B2CF9AE}" pid="22" name="Groups">
    <vt:lpwstr>17863;#Office Marketing Group|a07bee86-ad38-44ef-877b-5c34e894c7ed;#19297;#Office Technical Product Marketing|16ddb889-3b91-489d-80f8-c96b7caf7099</vt:lpwstr>
  </property>
  <property fmtid="{D5CDD505-2E9C-101B-9397-08002B2CF9AE}" pid="23" name="Topics">
    <vt:lpwstr/>
  </property>
  <property fmtid="{D5CDD505-2E9C-101B-9397-08002B2CF9AE}" pid="24" name="EnterpriseDomainTagsTaxHTField0">
    <vt:lpwstr/>
  </property>
  <property fmtid="{D5CDD505-2E9C-101B-9397-08002B2CF9AE}" pid="25" name="messageframeworktype">
    <vt:lpwstr>18995;#Office Unmanaged Hub|1e1bb7f5-58a5-4fa2-8263-f1d695d0726e;#18996;#Office Futures|b2b85a55-3707-41f7-bddc-6744ccb5e51c</vt:lpwstr>
  </property>
  <property fmtid="{D5CDD505-2E9C-101B-9397-08002B2CF9AE}" pid="26" name="LastUpdatedByBatchTagging">
    <vt:bool>false</vt:bool>
  </property>
  <property fmtid="{D5CDD505-2E9C-101B-9397-08002B2CF9AE}" pid="27" name="Languages">
    <vt:lpwstr/>
  </property>
  <property fmtid="{D5CDD505-2E9C-101B-9397-08002B2CF9AE}" pid="28" name="_docset_NoMedatataSyncRequired">
    <vt:lpwstr>False</vt:lpwstr>
  </property>
  <property fmtid="{D5CDD505-2E9C-101B-9397-08002B2CF9AE}" pid="29" name="SMSGTagsTaxHTField0">
    <vt:lpwstr/>
  </property>
  <property fmtid="{D5CDD505-2E9C-101B-9397-08002B2CF9AE}" pid="30" name="Audiences">
    <vt:lpwstr>10254;#enterprise|7be59b63-9a97-4305-8844-189a14408896</vt:lpwstr>
  </property>
  <property fmtid="{D5CDD505-2E9C-101B-9397-08002B2CF9AE}" pid="31" name="DocVizPreviewMetadata_Count">
    <vt:i4>21</vt:i4>
  </property>
  <property fmtid="{D5CDD505-2E9C-101B-9397-08002B2CF9AE}" pid="32" name="DocVizPreviewMetadata_0">
    <vt:lpwstr>300x168x1</vt:lpwstr>
  </property>
  <property fmtid="{D5CDD505-2E9C-101B-9397-08002B2CF9AE}" pid="33" name="_dlc_DocIdItemGuid">
    <vt:lpwstr>7aee23d1-7cbc-439a-a734-a0c874ffc41d</vt:lpwstr>
  </property>
</Properties>
</file>